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509" r:id="rId2"/>
    <p:sldId id="628" r:id="rId3"/>
    <p:sldId id="634" r:id="rId4"/>
    <p:sldId id="635" r:id="rId5"/>
    <p:sldId id="640" r:id="rId6"/>
    <p:sldId id="618" r:id="rId7"/>
    <p:sldId id="636" r:id="rId8"/>
    <p:sldId id="619" r:id="rId9"/>
    <p:sldId id="625" r:id="rId10"/>
    <p:sldId id="626" r:id="rId11"/>
    <p:sldId id="638" r:id="rId12"/>
    <p:sldId id="639" r:id="rId13"/>
    <p:sldId id="514" r:id="rId14"/>
    <p:sldId id="622" r:id="rId15"/>
    <p:sldId id="528" r:id="rId16"/>
    <p:sldId id="515" r:id="rId17"/>
    <p:sldId id="510" r:id="rId18"/>
    <p:sldId id="516" r:id="rId19"/>
    <p:sldId id="630" r:id="rId20"/>
    <p:sldId id="632" r:id="rId21"/>
    <p:sldId id="504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  <a:srgbClr val="4472C4"/>
    <a:srgbClr val="4F2683"/>
    <a:srgbClr val="FABC6A"/>
    <a:srgbClr val="B3E808"/>
    <a:srgbClr val="B695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2" autoAdjust="0"/>
    <p:restoredTop sz="95250" autoAdjust="0"/>
  </p:normalViewPr>
  <p:slideViewPr>
    <p:cSldViewPr>
      <p:cViewPr varScale="1">
        <p:scale>
          <a:sx n="86" d="100"/>
          <a:sy n="86" d="100"/>
        </p:scale>
        <p:origin x="749" y="115"/>
      </p:cViewPr>
      <p:guideLst>
        <p:guide orient="horz" pos="2131"/>
        <p:guide pos="2880"/>
      </p:guideLst>
    </p:cSldViewPr>
  </p:slideViewPr>
  <p:outlineViewPr>
    <p:cViewPr>
      <p:scale>
        <a:sx n="33" d="100"/>
        <a:sy n="33" d="100"/>
      </p:scale>
      <p:origin x="53" y="0"/>
    </p:cViewPr>
  </p:outlineViewPr>
  <p:notesTextViewPr>
    <p:cViewPr>
      <p:scale>
        <a:sx n="75" d="100"/>
        <a:sy n="75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286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E7474-EEC9-4C68-87C1-884B71A69BEB}" type="datetimeFigureOut">
              <a:rPr lang="en-US" smtClean="0"/>
              <a:t>7/24/2019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D551CC-4027-455A-BE8E-C0577D4D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201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1D6CA-B409-497A-A3C8-1D66A46CF3DC}" type="datetimeFigureOut">
              <a:rPr lang="en-US" smtClean="0"/>
              <a:t>7/24/2019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D3D779-E82F-4054-81A8-052CD867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02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D3D779-E82F-4054-81A8-052CD8670119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A2ED9325-097B-440B-A34A-CE1AD9A3B8DF}" type="datetime5">
              <a:rPr lang="en-US" smtClean="0"/>
              <a:t>24-Jul-19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3">
            <a:extLst>
              <a:ext uri="{FF2B5EF4-FFF2-40B4-BE49-F238E27FC236}">
                <a16:creationId xmlns:a16="http://schemas.microsoft.com/office/drawing/2014/main" id="{F34C81C9-D892-4787-85FE-0141275F6B6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798F52F3-AF08-4D5E-85D5-8DA1D5B123AE}" type="datetime5">
              <a:rPr lang="en-US" altLang="zh-CN" smtClean="0">
                <a:latin typeface="Calibri" panose="020F0502020204030204" pitchFamily="34" charset="0"/>
              </a:rPr>
              <a:pPr/>
              <a:t>24-Jul-19</a:t>
            </a:fld>
            <a:endParaRPr lang="en-GB" altLang="zh-CN">
              <a:latin typeface="Calibri" panose="020F0502020204030204" pitchFamily="34" charset="0"/>
            </a:endParaRPr>
          </a:p>
        </p:txBody>
      </p:sp>
      <p:sp>
        <p:nvSpPr>
          <p:cNvPr id="46083" name="Rectangle 6">
            <a:extLst>
              <a:ext uri="{FF2B5EF4-FFF2-40B4-BE49-F238E27FC236}">
                <a16:creationId xmlns:a16="http://schemas.microsoft.com/office/drawing/2014/main" id="{ECC2B078-2347-4E43-9B86-B841492D415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GB" altLang="zh-CN">
                <a:latin typeface="Calibri" panose="020F0502020204030204" pitchFamily="34" charset="0"/>
              </a:rPr>
              <a:t>© 2011 Synopsys</a:t>
            </a:r>
          </a:p>
        </p:txBody>
      </p:sp>
      <p:sp>
        <p:nvSpPr>
          <p:cNvPr id="46084" name="Rectangle 2">
            <a:extLst>
              <a:ext uri="{FF2B5EF4-FFF2-40B4-BE49-F238E27FC236}">
                <a16:creationId xmlns:a16="http://schemas.microsoft.com/office/drawing/2014/main" id="{6D336954-F833-4C5A-AB9E-99289E717A2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28713" y="701675"/>
            <a:ext cx="4584700" cy="344011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5" name="Rectangle 3">
            <a:extLst>
              <a:ext uri="{FF2B5EF4-FFF2-40B4-BE49-F238E27FC236}">
                <a16:creationId xmlns:a16="http://schemas.microsoft.com/office/drawing/2014/main" id="{E9DE9ABA-B344-461F-9E73-806A3C0E21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52488" y="4300538"/>
            <a:ext cx="5027612" cy="43846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zh-CN" sz="800"/>
          </a:p>
        </p:txBody>
      </p:sp>
      <p:sp>
        <p:nvSpPr>
          <p:cNvPr id="46086" name="Slide Number Placeholder 6">
            <a:extLst>
              <a:ext uri="{FF2B5EF4-FFF2-40B4-BE49-F238E27FC236}">
                <a16:creationId xmlns:a16="http://schemas.microsoft.com/office/drawing/2014/main" id="{200DA1A0-CE8F-4C58-8B31-ACA67DA4FD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7BC3FDA-C8FF-4CDF-B3E6-59B1EAB418FB}" type="slidenum">
              <a:rPr lang="en-US" altLang="zh-CN" smtClean="0">
                <a:latin typeface="Calibri" panose="020F0502020204030204" pitchFamily="34" charset="0"/>
              </a:rPr>
              <a:pPr/>
              <a:t>15</a:t>
            </a:fld>
            <a:endParaRPr lang="en-US" altLang="zh-CN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D3D779-E82F-4054-81A8-052CD86701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812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A2ED9325-097B-440B-A34A-CE1AD9A3B8DF}" type="datetime5">
              <a:rPr lang="en-US" smtClean="0"/>
              <a:pPr/>
              <a:t>24-Jul-19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  <a:ln/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726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A2ED9325-097B-440B-A34A-CE1AD9A3B8DF}" type="datetime5">
              <a:rPr lang="en-US" smtClean="0"/>
              <a:t>24-Jul-19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A2ED9325-097B-440B-A34A-CE1AD9A3B8DF}" type="datetime5">
              <a:rPr lang="en-US" smtClean="0"/>
              <a:t>24-Jul-19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364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D3D779-E82F-4054-81A8-052CD86701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526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A2ED9325-097B-440B-A34A-CE1AD9A3B8DF}" type="datetime5">
              <a:rPr lang="en-US" smtClean="0"/>
              <a:t>24-Jul-19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A2ED9325-097B-440B-A34A-CE1AD9A3B8DF}" type="datetime5">
              <a:rPr lang="en-US" smtClean="0"/>
              <a:t>24-Jul-19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D3D779-E82F-4054-81A8-052CD86701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8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A2ED9325-097B-440B-A34A-CE1AD9A3B8DF}" type="datetime5">
              <a:rPr lang="en-US" smtClean="0"/>
              <a:t>24-Jul-19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A2ED9325-097B-440B-A34A-CE1AD9A3B8DF}" type="datetime5">
              <a:rPr lang="en-US" smtClean="0"/>
              <a:t>24-Jul-19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A2ED9325-097B-440B-A34A-CE1AD9A3B8DF}" type="datetime5">
              <a:rPr lang="en-US" smtClean="0"/>
              <a:t>24-Jul-19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/>
        <p:txBody>
          <a:bodyPr/>
          <a:lstStyle/>
          <a:p>
            <a:fld id="{A2ED9325-097B-440B-A34A-CE1AD9A3B8DF}" type="datetime5">
              <a:rPr lang="en-US" smtClean="0"/>
              <a:t>24-Jul-19</a:t>
            </a:fld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GB"/>
              <a:t>© 2011 Synopsys</a:t>
            </a:r>
            <a:endParaRPr lang="en-GB" dirty="0"/>
          </a:p>
        </p:txBody>
      </p:sp>
      <p:sp>
        <p:nvSpPr>
          <p:cNvPr id="1797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8713" y="701675"/>
            <a:ext cx="4584700" cy="3440113"/>
          </a:xfrm>
        </p:spPr>
      </p:sp>
      <p:sp>
        <p:nvSpPr>
          <p:cNvPr id="1797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52786" y="4299857"/>
            <a:ext cx="5027414" cy="4386036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0553B-409D-4E4A-BC40-67AFFA673D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34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54" y="4790205"/>
            <a:ext cx="9147854" cy="2067796"/>
          </a:xfrm>
          <a:prstGeom prst="rect">
            <a:avLst/>
          </a:prstGeom>
        </p:spPr>
      </p:pic>
      <p:sp>
        <p:nvSpPr>
          <p:cNvPr id="8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108495"/>
            <a:ext cx="8221892" cy="731520"/>
          </a:xfrm>
        </p:spPr>
        <p:txBody>
          <a:bodyPr anchor="b"/>
          <a:lstStyle>
            <a:lvl1pPr marL="0" indent="0" algn="l">
              <a:buNone/>
              <a:defRPr sz="2000" baseline="0">
                <a:solidFill>
                  <a:schemeClr val="tx1"/>
                </a:solidFill>
                <a:effectLst/>
              </a:defRPr>
            </a:lvl1pPr>
            <a:lvl2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4861719"/>
            <a:ext cx="3657600" cy="396815"/>
          </a:xfrm>
        </p:spPr>
        <p:txBody>
          <a:bodyPr anchor="b"/>
          <a:lstStyle>
            <a:lvl1pPr algn="l">
              <a:buNone/>
              <a:defRPr sz="180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2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094851"/>
            <a:ext cx="8222942" cy="917516"/>
          </a:xfrm>
        </p:spPr>
        <p:txBody>
          <a:bodyPr/>
          <a:lstStyle>
            <a:lvl1pPr marL="0" indent="0" algn="l">
              <a:buNone/>
              <a:defRPr sz="2800" b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a Subtitle</a:t>
            </a:r>
          </a:p>
        </p:txBody>
      </p:sp>
      <p:sp>
        <p:nvSpPr>
          <p:cNvPr id="2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1895641"/>
            <a:ext cx="8229600" cy="1177506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a Title</a:t>
            </a:r>
          </a:p>
        </p:txBody>
      </p:sp>
      <p:pic>
        <p:nvPicPr>
          <p:cNvPr id="2050" name="Picture 2" descr="Description: cid:image004.png@01D0EF0A.9B054670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7315200" y="381000"/>
            <a:ext cx="13430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 userDrawn="1"/>
        </p:nvSpPr>
        <p:spPr>
          <a:xfrm>
            <a:off x="-457200" y="428498"/>
            <a:ext cx="4678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400" baseline="0" dirty="0">
                <a:solidFill>
                  <a:schemeClr val="bg2">
                    <a:lumMod val="50000"/>
                  </a:schemeClr>
                </a:solidFill>
              </a:rPr>
              <a:t>Synopsys ARC Design Competition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074" name="Picture 2" descr="Description: C:\Users\pgarden\AppData\Local\Microsoft\Windows\Temporary Internet Files\Content.Outlook\6Y0C4C91\IMG_0003.JPG"/>
          <p:cNvPicPr>
            <a:picLocks noChangeAspect="1" noChangeArrowheads="1"/>
          </p:cNvPicPr>
          <p:nvPr userDrawn="1"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7079099" y="5324751"/>
            <a:ext cx="1815225" cy="1305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2018 Synopsys, Inc.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Picture 5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Synopsys, Inc. </a:t>
            </a:r>
          </a:p>
        </p:txBody>
      </p:sp>
      <p:pic>
        <p:nvPicPr>
          <p:cNvPr id="7" name="Picture 6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 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Synopsys, Inc. </a:t>
            </a:r>
          </a:p>
        </p:txBody>
      </p:sp>
      <p:pic>
        <p:nvPicPr>
          <p:cNvPr id="5" name="Picture 4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ur Conten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57200" y="1414730"/>
            <a:ext cx="4032504" cy="2377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>
          <a:xfrm>
            <a:off x="4648200" y="1414730"/>
            <a:ext cx="4032504" cy="2377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57200" y="3965268"/>
            <a:ext cx="4032504" cy="2377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8200" y="3965268"/>
            <a:ext cx="4032504" cy="2377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Synopsys, Inc. </a:t>
            </a:r>
          </a:p>
        </p:txBody>
      </p:sp>
      <p:pic>
        <p:nvPicPr>
          <p:cNvPr id="14" name="Picture 13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Gray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311214"/>
            <a:ext cx="9144000" cy="50932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8332"/>
            <a:ext cx="8686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a Title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0"/>
          </p:nvPr>
        </p:nvSpPr>
        <p:spPr>
          <a:xfrm>
            <a:off x="457200" y="1414462"/>
            <a:ext cx="8229600" cy="4833937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Synopsys, Inc. </a:t>
            </a:r>
          </a:p>
        </p:txBody>
      </p:sp>
      <p:pic>
        <p:nvPicPr>
          <p:cNvPr id="10" name="Picture 9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lumn Gra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311214"/>
            <a:ext cx="9144000" cy="50932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Synopsys, Inc. </a:t>
            </a:r>
          </a:p>
        </p:txBody>
      </p:sp>
      <p:pic>
        <p:nvPicPr>
          <p:cNvPr id="10" name="Picture 9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3959188"/>
            <a:ext cx="9144000" cy="24416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57200" y="1414462"/>
            <a:ext cx="8220974" cy="4852988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2018 Synopsys, Inc.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Picture 10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 Gray Ba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398142" y="0"/>
            <a:ext cx="6745857" cy="6400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648204" y="57150"/>
            <a:ext cx="6495795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Add a Title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0"/>
          </p:nvPr>
        </p:nvSpPr>
        <p:spPr>
          <a:xfrm>
            <a:off x="241540" y="370936"/>
            <a:ext cx="1940943" cy="5877463"/>
          </a:xfrm>
        </p:spPr>
        <p:txBody>
          <a:bodyPr/>
          <a:lstStyle>
            <a:lvl1pPr marL="0" indent="0">
              <a:buFontTx/>
              <a:buNone/>
              <a:defRPr sz="2000"/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7"/>
          <p:cNvSpPr>
            <a:spLocks noGrp="1"/>
          </p:cNvSpPr>
          <p:nvPr>
            <p:ph sz="quarter" idx="11"/>
          </p:nvPr>
        </p:nvSpPr>
        <p:spPr>
          <a:xfrm>
            <a:off x="2639683" y="1414462"/>
            <a:ext cx="6275717" cy="4833937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648204" y="838200"/>
            <a:ext cx="6495795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2018 Synopsys, Inc.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Picture 10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 Gray Ba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400800" y="0"/>
            <a:ext cx="2743200" cy="6400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5776"/>
            <a:ext cx="57150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Add a Title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0"/>
          </p:nvPr>
        </p:nvSpPr>
        <p:spPr>
          <a:xfrm>
            <a:off x="457200" y="1414463"/>
            <a:ext cx="5715000" cy="4833936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7"/>
          <p:cNvSpPr>
            <a:spLocks noGrp="1"/>
          </p:cNvSpPr>
          <p:nvPr>
            <p:ph sz="quarter" idx="11"/>
          </p:nvPr>
        </p:nvSpPr>
        <p:spPr>
          <a:xfrm>
            <a:off x="6553200" y="228600"/>
            <a:ext cx="2438400" cy="6019800"/>
          </a:xfrm>
        </p:spPr>
        <p:txBody>
          <a:bodyPr/>
          <a:lstStyle>
            <a:lvl1pPr marL="0" indent="0">
              <a:buNone/>
              <a:defRPr sz="2000"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5719313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Synopsys, Inc. </a:t>
            </a:r>
          </a:p>
        </p:txBody>
      </p:sp>
      <p:pic>
        <p:nvPicPr>
          <p:cNvPr id="11" name="Picture 10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 Left Gray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3108960" cy="6400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bIns="457200" rtlCol="0" anchor="b" anchorCtr="0"/>
          <a:lstStyle/>
          <a:p>
            <a:pPr>
              <a:spcBef>
                <a:spcPts val="1200"/>
              </a:spcBef>
            </a:pP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336925" y="65776"/>
            <a:ext cx="5807075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Add a Title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0"/>
          </p:nvPr>
        </p:nvSpPr>
        <p:spPr>
          <a:xfrm>
            <a:off x="3336925" y="1414462"/>
            <a:ext cx="5577840" cy="4833937"/>
          </a:xfrm>
        </p:spPr>
        <p:txBody>
          <a:bodyPr vert="horz" lIns="91440" tIns="45720" rIns="91440" bIns="45720" rtlCol="0">
            <a:noAutofit/>
          </a:bodyPr>
          <a:lstStyle>
            <a:lvl1pPr marL="171450" indent="-171450"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7"/>
          <p:cNvSpPr>
            <a:spLocks noGrp="1"/>
          </p:cNvSpPr>
          <p:nvPr>
            <p:ph sz="quarter" idx="11"/>
          </p:nvPr>
        </p:nvSpPr>
        <p:spPr>
          <a:xfrm>
            <a:off x="205740" y="228600"/>
            <a:ext cx="2697480" cy="6019800"/>
          </a:xfrm>
        </p:spPr>
        <p:txBody>
          <a:bodyPr/>
          <a:lstStyle>
            <a:lvl1pPr marL="171450" indent="-171450">
              <a:buFont typeface="Arial" panose="020B0604020202020204" pitchFamily="34" charset="0"/>
              <a:buChar char="•"/>
              <a:defRPr sz="2000"/>
            </a:lvl1pPr>
            <a:lvl2pPr marL="457200" indent="-227330">
              <a:buFont typeface="Arial" panose="020B0604020202020204" pitchFamily="34" charset="0"/>
              <a:buChar char="–"/>
              <a:defRPr sz="1800" baseline="0"/>
            </a:lvl2pPr>
            <a:lvl3pPr marL="690880" indent="-236855" defTabSz="0">
              <a:buFont typeface="Arial" panose="020B0604020202020204" pitchFamily="34" charset="0"/>
              <a:buChar char="–"/>
              <a:tabLst>
                <a:tab pos="690245" algn="l"/>
              </a:tabLst>
              <a:defRPr sz="1600" baseline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336925" y="838200"/>
            <a:ext cx="5807075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Synopsys, Inc. </a:t>
            </a:r>
          </a:p>
        </p:txBody>
      </p:sp>
      <p:pic>
        <p:nvPicPr>
          <p:cNvPr id="11" name="Picture 10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8574"/>
            <a:ext cx="8686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4462"/>
            <a:ext cx="8229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 smtClean="0"/>
            </a:lvl5pPr>
            <a:lvl6pPr>
              <a:defRPr lang="en-US" dirty="0" smtClean="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Synopsys, Inc. </a:t>
            </a:r>
          </a:p>
        </p:txBody>
      </p:sp>
      <p:pic>
        <p:nvPicPr>
          <p:cNvPr id="10" name="Picture 9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/>
          <p:nvPr/>
        </p:nvSpPr>
        <p:spPr>
          <a:xfrm>
            <a:off x="1020726" y="2558734"/>
            <a:ext cx="7129130" cy="117750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54" y="4790205"/>
            <a:ext cx="9147854" cy="2067796"/>
          </a:xfrm>
          <a:prstGeom prst="rect">
            <a:avLst/>
          </a:prstGeom>
        </p:spPr>
      </p:pic>
      <p:pic>
        <p:nvPicPr>
          <p:cNvPr id="5122" name="Picture 2" descr="Description: cid:image004.png@01D0EF0A.9B054670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7315200" y="328612"/>
            <a:ext cx="13430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2743351" y="2843832"/>
            <a:ext cx="3657298" cy="11703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183252" cy="42116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NOT Print Ver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54" y="4790205"/>
            <a:ext cx="9147854" cy="2067796"/>
          </a:xfrm>
          <a:prstGeom prst="rect">
            <a:avLst/>
          </a:prstGeom>
        </p:spPr>
      </p:pic>
      <p:sp>
        <p:nvSpPr>
          <p:cNvPr id="9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108495"/>
            <a:ext cx="8221892" cy="731520"/>
          </a:xfrm>
        </p:spPr>
        <p:txBody>
          <a:bodyPr anchor="b"/>
          <a:lstStyle>
            <a:lvl1pPr marL="0" indent="0" algn="l">
              <a:buNone/>
              <a:defRPr sz="2000" baseline="0">
                <a:solidFill>
                  <a:schemeClr val="tx1"/>
                </a:solidFill>
                <a:effectLst/>
              </a:defRPr>
            </a:lvl1pPr>
            <a:lvl2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10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4861719"/>
            <a:ext cx="3657600" cy="396815"/>
          </a:xfrm>
        </p:spPr>
        <p:txBody>
          <a:bodyPr anchor="b"/>
          <a:lstStyle>
            <a:lvl1pPr algn="l">
              <a:buNone/>
              <a:defRPr sz="1800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094851"/>
            <a:ext cx="8222942" cy="917516"/>
          </a:xfrm>
        </p:spPr>
        <p:txBody>
          <a:bodyPr/>
          <a:lstStyle>
            <a:lvl1pPr marL="0" indent="0" algn="l">
              <a:buNone/>
              <a:defRPr sz="2800" b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a Subtitle</a:t>
            </a: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1895641"/>
            <a:ext cx="8229600" cy="1177506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a Title</a:t>
            </a:r>
          </a:p>
        </p:txBody>
      </p:sp>
      <p:pic>
        <p:nvPicPr>
          <p:cNvPr id="3074" name="Picture 2" descr="Description: cid:image004.png@01D0EF0A.9B054670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7542007" y="383406"/>
            <a:ext cx="13430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 userDrawn="1"/>
        </p:nvSpPr>
        <p:spPr>
          <a:xfrm>
            <a:off x="-263857" y="402471"/>
            <a:ext cx="4678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400" baseline="0" dirty="0">
                <a:solidFill>
                  <a:schemeClr val="bg2">
                    <a:lumMod val="50000"/>
                  </a:schemeClr>
                </a:solidFill>
              </a:rPr>
              <a:t>Synopsys ARC Design Competition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5" name="Picture 2" descr="Description: C:\Users\pgarden\AppData\Local\Microsoft\Windows\Temporary Internet Files\Content.Outlook\6Y0C4C91\IMG_0003.JPG"/>
          <p:cNvPicPr>
            <a:picLocks noChangeAspect="1" noChangeArrowheads="1"/>
          </p:cNvPicPr>
          <p:nvPr userDrawn="1"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7079099" y="5324751"/>
            <a:ext cx="1815225" cy="1305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54" y="4790205"/>
            <a:ext cx="9147854" cy="2067796"/>
          </a:xfrm>
          <a:prstGeom prst="rect">
            <a:avLst/>
          </a:prstGeom>
        </p:spPr>
      </p:pic>
      <p:sp>
        <p:nvSpPr>
          <p:cNvPr id="1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094851"/>
            <a:ext cx="8222942" cy="917516"/>
          </a:xfrm>
        </p:spPr>
        <p:txBody>
          <a:bodyPr/>
          <a:lstStyle>
            <a:lvl1pPr marL="0" indent="0" algn="l">
              <a:buNone/>
              <a:defRPr sz="2800" b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a Subtitle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1895641"/>
            <a:ext cx="8229600" cy="1177506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a Title</a:t>
            </a:r>
          </a:p>
        </p:txBody>
      </p:sp>
      <p:pic>
        <p:nvPicPr>
          <p:cNvPr id="4098" name="Picture 2" descr="Description: cid:image004.png@01D0EF0A.9B054670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7467599" y="381000"/>
            <a:ext cx="1343025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 userDrawn="1"/>
        </p:nvSpPr>
        <p:spPr>
          <a:xfrm>
            <a:off x="-533400" y="402471"/>
            <a:ext cx="4678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400" baseline="0" dirty="0">
                <a:solidFill>
                  <a:schemeClr val="bg2">
                    <a:lumMod val="50000"/>
                  </a:schemeClr>
                </a:solidFill>
              </a:rPr>
              <a:t>Synopsys ARC Design Competition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" name="Picture 2" descr="Description: C:\Users\pgarden\AppData\Local\Microsoft\Windows\Temporary Internet Files\Content.Outlook\6Y0C4C91\IMG_0003.JPG"/>
          <p:cNvPicPr>
            <a:picLocks noChangeAspect="1" noChangeArrowheads="1"/>
          </p:cNvPicPr>
          <p:nvPr userDrawn="1"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7079099" y="5324751"/>
            <a:ext cx="1815225" cy="1305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8574"/>
            <a:ext cx="8686800" cy="1143000"/>
          </a:xfrm>
        </p:spPr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4462"/>
            <a:ext cx="8229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Synopsys, Inc. </a:t>
            </a:r>
          </a:p>
        </p:txBody>
      </p:sp>
      <p:pic>
        <p:nvPicPr>
          <p:cNvPr id="8" name="Picture 7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b="5796"/>
          <a:stretch>
            <a:fillRect/>
          </a:stretch>
        </p:blipFill>
        <p:spPr>
          <a:xfrm>
            <a:off x="0" y="456111"/>
            <a:ext cx="9144000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95400"/>
            <a:ext cx="8686800" cy="11430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143000" y="2688609"/>
            <a:ext cx="7543800" cy="3559791"/>
          </a:xfrm>
        </p:spPr>
        <p:txBody>
          <a:bodyPr/>
          <a:lstStyle>
            <a:lvl1pPr>
              <a:spcBef>
                <a:spcPts val="1400"/>
              </a:spcBef>
              <a:spcAft>
                <a:spcPts val="0"/>
              </a:spcAft>
              <a:buFontTx/>
              <a:buNone/>
              <a:defRPr baseline="0"/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/>
              <a:t>Click to add agenda topics --- no bullets here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Synopsys, Inc. </a:t>
            </a:r>
          </a:p>
        </p:txBody>
      </p:sp>
      <p:pic>
        <p:nvPicPr>
          <p:cNvPr id="10" name="Picture 9"/>
          <p:cNvPicPr preferRelativeResize="0">
            <a:picLocks noChangeAspect="1"/>
          </p:cNvPicPr>
          <p:nvPr/>
        </p:nvPicPr>
        <p:blipFill rotWithShape="1">
          <a:blip r:embed="rId4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  <p:sp>
        <p:nvSpPr>
          <p:cNvPr id="13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79630" y="6449043"/>
            <a:ext cx="2984740" cy="365125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010332"/>
            <a:ext cx="9144000" cy="254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Synopsys, Inc. </a:t>
            </a:r>
          </a:p>
        </p:txBody>
      </p:sp>
      <p:pic>
        <p:nvPicPr>
          <p:cNvPr id="13" name="Picture 12"/>
          <p:cNvPicPr preferRelativeResize="0">
            <a:picLocks noChangeAspect="1"/>
          </p:cNvPicPr>
          <p:nvPr/>
        </p:nvPicPr>
        <p:blipFill rotWithShape="1">
          <a:blip r:embed="rId4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10332"/>
            <a:ext cx="7788349" cy="1253863"/>
          </a:xfrm>
        </p:spPr>
        <p:txBody>
          <a:bodyPr anchor="b">
            <a:noAutofit/>
          </a:bodyPr>
          <a:lstStyle>
            <a:lvl1pPr algn="l">
              <a:defRPr sz="3400" b="1" cap="none" baseline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Add a Title – Transition Slide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3430817"/>
            <a:ext cx="7788349" cy="1119515"/>
          </a:xfrm>
        </p:spPr>
        <p:txBody>
          <a:bodyPr anchor="t">
            <a:noAutofit/>
          </a:bodyPr>
          <a:lstStyle>
            <a:lvl1pPr marL="0" indent="0">
              <a:buNone/>
              <a:defRPr sz="2400" b="0" i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079630" y="6449043"/>
            <a:ext cx="2984740" cy="365125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</a:t>
            </a: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Synopsys, Inc. </a:t>
            </a:r>
          </a:p>
        </p:txBody>
      </p:sp>
      <p:pic>
        <p:nvPicPr>
          <p:cNvPr id="8" name="Picture 7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 Sub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4462"/>
            <a:ext cx="4038600" cy="484822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838200"/>
            <a:ext cx="8686800" cy="457200"/>
          </a:xfrm>
        </p:spPr>
        <p:txBody>
          <a:bodyPr/>
          <a:lstStyle>
            <a:lvl1pPr marL="0" indent="0">
              <a:buNone/>
              <a:defRPr sz="2000" i="1"/>
            </a:lvl1pPr>
          </a:lstStyle>
          <a:p>
            <a:pPr lvl="0"/>
            <a:r>
              <a:rPr lang="en-US" dirty="0"/>
              <a:t>Click to Add a Subtitle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2018 Synopsys, Inc.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Picture 8"/>
          <p:cNvPicPr preferRelativeResize="0"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2859" y="6516189"/>
            <a:ext cx="2819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© 2015 Synopsys, Inc. 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3079630" y="6449043"/>
            <a:ext cx="29847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tx1">
                    <a:tint val="7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02359" y="6516189"/>
            <a:ext cx="6400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AE2347F-76BC-4690-80B5-B24BA0EA7B0A}" type="slidenum">
              <a:rPr lang="en-US" sz="9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Picture 8"/>
          <p:cNvPicPr preferRelativeResize="0">
            <a:picLocks noChangeAspect="1"/>
          </p:cNvPicPr>
          <p:nvPr/>
        </p:nvPicPr>
        <p:blipFill rotWithShape="1">
          <a:blip r:embed="rId24" cstate="email"/>
          <a:srcRect/>
          <a:stretch>
            <a:fillRect/>
          </a:stretch>
        </p:blipFill>
        <p:spPr>
          <a:xfrm>
            <a:off x="8053656" y="6545992"/>
            <a:ext cx="881902" cy="20312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574"/>
            <a:ext cx="868642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4462"/>
            <a:ext cx="8229600" cy="48482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5"/>
            <a:endParaRPr lang="en-US" dirty="0"/>
          </a:p>
          <a:p>
            <a:pPr lvl="5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5" cstate="email"/>
          <a:stretch>
            <a:fillRect/>
          </a:stretch>
        </p:blipFill>
        <p:spPr>
          <a:xfrm>
            <a:off x="4910139" y="2446592"/>
            <a:ext cx="3984426" cy="127501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-3854" y="4790205"/>
            <a:ext cx="9147854" cy="206779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0180" indent="-170180" algn="l" defTabSz="914400" rtl="0" eaLnBrk="1" latinLnBrk="0" hangingPunct="1"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68275" algn="l" defTabSz="914400" rtl="0" eaLnBrk="1" latinLnBrk="0" hangingPunct="1">
        <a:spcBef>
          <a:spcPts val="6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44855" indent="-176530" algn="l" defTabSz="568325" rtl="0" eaLnBrk="1" latinLnBrk="0" hangingPunct="1">
        <a:spcBef>
          <a:spcPts val="600"/>
        </a:spcBef>
        <a:buFont typeface="Arial" panose="020B0604020202020204" pitchFamily="34" charset="0"/>
        <a:buChar char="–"/>
        <a:tabLst>
          <a:tab pos="803275" algn="l"/>
        </a:tabLst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31875" indent="-174625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031875" indent="-173355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15443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2.jpeg"/><Relationship Id="rId7" Type="http://schemas.openxmlformats.org/officeDocument/2006/relationships/image" Target="../media/image3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eg"/><Relationship Id="rId5" Type="http://schemas.openxmlformats.org/officeDocument/2006/relationships/image" Target="../media/image34.png"/><Relationship Id="rId4" Type="http://schemas.openxmlformats.org/officeDocument/2006/relationships/image" Target="../media/image33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notesSlide" Target="../notesSlides/notesSlide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slideLayout" Target="../slideLayouts/slideLayout2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png"/><Relationship Id="rId7" Type="http://schemas.openxmlformats.org/officeDocument/2006/relationships/image" Target="../media/image2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11" Type="http://schemas.openxmlformats.org/officeDocument/2006/relationships/image" Target="../media/image26.png"/><Relationship Id="rId5" Type="http://schemas.openxmlformats.org/officeDocument/2006/relationships/image" Target="../media/image20.emf"/><Relationship Id="rId10" Type="http://schemas.openxmlformats.org/officeDocument/2006/relationships/image" Target="../media/image25.jpeg"/><Relationship Id="rId4" Type="http://schemas.openxmlformats.org/officeDocument/2006/relationships/image" Target="../media/image19.emf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S1213FocusBackgr10x7-5_96_9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5344" y="-18608"/>
            <a:ext cx="9174688" cy="68766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2532069" y="1524000"/>
            <a:ext cx="3962400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zh-CN" altLang="en-US" sz="5400" b="1" spc="150" dirty="0">
                <a:ln w="11430"/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领先创新</a:t>
            </a:r>
            <a:r>
              <a:rPr lang="en-US" altLang="zh-CN" sz="5400" b="1" spc="150" dirty="0">
                <a:ln w="11430"/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</a:p>
          <a:p>
            <a:pPr algn="ctr"/>
            <a:r>
              <a:rPr lang="en-US" altLang="zh-CN" sz="5400" b="1" spc="150" dirty="0">
                <a:ln w="11430"/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5400" b="1" spc="150" dirty="0">
                <a:ln w="11430"/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超越自我</a:t>
            </a:r>
            <a:endParaRPr lang="en-US" sz="5400" b="1" spc="150" dirty="0">
              <a:ln w="11430"/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09800" y="3138691"/>
            <a:ext cx="5540583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b="1" dirty="0">
              <a:solidFill>
                <a:srgbClr val="FFC000"/>
              </a:solidFill>
            </a:endParaRPr>
          </a:p>
          <a:p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 Synopsys ARC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杯电子设计竞赛</a:t>
            </a:r>
            <a:endParaRPr lang="en-US" sz="2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sz="2000" dirty="0"/>
          </a:p>
        </p:txBody>
      </p:sp>
      <p:pic>
        <p:nvPicPr>
          <p:cNvPr id="4" name="Picture 2" descr="Description: C:\Users\pgarden\AppData\Local\Microsoft\Windows\Temporary Internet Files\Content.Outlook\6Y0C4C91\IMG_0003.JPG"/>
          <p:cNvPicPr>
            <a:picLocks noChangeAspect="1"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228600" y="4876800"/>
            <a:ext cx="2224669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Description: cid:image004.png@01D0EF0A.9B054670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327693" y="152400"/>
            <a:ext cx="1677198" cy="8207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文本框 2"/>
          <p:cNvSpPr txBox="1"/>
          <p:nvPr/>
        </p:nvSpPr>
        <p:spPr>
          <a:xfrm>
            <a:off x="-107950" y="274638"/>
            <a:ext cx="3197225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</a:rPr>
              <a:t> 软件算法</a:t>
            </a:r>
          </a:p>
        </p:txBody>
      </p:sp>
      <p:sp>
        <p:nvSpPr>
          <p:cNvPr id="17414" name="文本框 3"/>
          <p:cNvSpPr txBox="1"/>
          <p:nvPr/>
        </p:nvSpPr>
        <p:spPr>
          <a:xfrm>
            <a:off x="7620000" y="4453255"/>
            <a:ext cx="3959225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/>
              <a:t>      </a:t>
            </a:r>
            <a:endParaRPr lang="zh-CN" altLang="en-US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7EC2949-37F3-4EFA-9A12-7EE61E8BF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86" y="3048000"/>
            <a:ext cx="4273104" cy="23240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C64C697-65DE-4863-BAC2-0623E09BC1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051699"/>
            <a:ext cx="4150089" cy="25190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1B3E5EA-EBB6-402C-A78A-05F4A97757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769452"/>
            <a:ext cx="3048000" cy="218378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EB2D406-4789-4E82-80CE-7D8C8F785B46}"/>
              </a:ext>
            </a:extLst>
          </p:cNvPr>
          <p:cNvSpPr txBox="1"/>
          <p:nvPr/>
        </p:nvSpPr>
        <p:spPr>
          <a:xfrm>
            <a:off x="757807" y="5765382"/>
            <a:ext cx="7475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以跌倒为例，采用多重阈值检测的算法，提取加速度向量SMV，加速度均值Asmv以及人体倾角α作为特征参数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文本框 2"/>
          <p:cNvSpPr txBox="1"/>
          <p:nvPr/>
        </p:nvSpPr>
        <p:spPr>
          <a:xfrm>
            <a:off x="152400" y="304800"/>
            <a:ext cx="3197225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</a:rPr>
              <a:t>软件算法</a:t>
            </a:r>
          </a:p>
        </p:txBody>
      </p:sp>
      <p:sp>
        <p:nvSpPr>
          <p:cNvPr id="17414" name="文本框 3"/>
          <p:cNvSpPr txBox="1"/>
          <p:nvPr/>
        </p:nvSpPr>
        <p:spPr>
          <a:xfrm>
            <a:off x="5076825" y="2708275"/>
            <a:ext cx="3959225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800" dirty="0"/>
              <a:t>      </a:t>
            </a:r>
            <a:endParaRPr lang="zh-CN" altLang="en-US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8F7295-CDC0-4887-ABFF-290B9EDC67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54"/>
          <a:stretch/>
        </p:blipFill>
        <p:spPr>
          <a:xfrm>
            <a:off x="2209800" y="1143000"/>
            <a:ext cx="4800600" cy="392895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0EAD3A0-0EAE-4EDC-AB96-326BCD363CFC}"/>
              </a:ext>
            </a:extLst>
          </p:cNvPr>
          <p:cNvSpPr txBox="1"/>
          <p:nvPr/>
        </p:nvSpPr>
        <p:spPr>
          <a:xfrm>
            <a:off x="2057400" y="5257800"/>
            <a:ext cx="655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根据多组不同阈值组合，得到最佳准确率和虚警率</a:t>
            </a:r>
          </a:p>
        </p:txBody>
      </p:sp>
    </p:spTree>
    <p:extLst>
      <p:ext uri="{BB962C8B-B14F-4D97-AF65-F5344CB8AC3E}">
        <p14:creationId xmlns:p14="http://schemas.microsoft.com/office/powerpoint/2010/main" val="2091884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400" y="304800"/>
            <a:ext cx="2514600" cy="541026"/>
          </a:xfrm>
        </p:spPr>
        <p:txBody>
          <a:bodyPr/>
          <a:lstStyle/>
          <a:p>
            <a:r>
              <a:rPr lang="zh-CN" altLang="en-US" sz="2000" dirty="0">
                <a:latin typeface="+mn-ea"/>
                <a:ea typeface="+mn-ea"/>
              </a:rPr>
              <a:t>实物展示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935355"/>
            <a:ext cx="7109460" cy="533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725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007" y="457200"/>
            <a:ext cx="8686800" cy="1143000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项目概述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设计实现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"/>
            </a:pPr>
            <a:r>
              <a:rPr lang="zh-CN" altLang="en-US" dirty="0">
                <a:solidFill>
                  <a:prstClr val="black"/>
                </a:solidFill>
              </a:rPr>
              <a:t>功能与创新</a:t>
            </a:r>
            <a:endParaRPr lang="en-US" altLang="zh-CN" dirty="0">
              <a:solidFill>
                <a:prstClr val="black"/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测试结果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总结展望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AutoShape 131" descr="globe pic"/>
          <p:cNvSpPr>
            <a:spLocks noChangeArrowheads="1"/>
          </p:cNvSpPr>
          <p:nvPr/>
        </p:nvSpPr>
        <p:spPr bwMode="auto">
          <a:xfrm>
            <a:off x="5638800" y="2990849"/>
            <a:ext cx="2582567" cy="2419351"/>
          </a:xfrm>
          <a:prstGeom prst="roundRect">
            <a:avLst>
              <a:gd name="adj" fmla="val 0"/>
            </a:avLst>
          </a:pr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algn="ctr">
            <a:solidFill>
              <a:schemeClr val="tx1"/>
            </a:solidFill>
            <a:round/>
            <a:headEnd/>
            <a:tailEnd/>
          </a:ln>
          <a:effectLst>
            <a:outerShdw blurRad="152400" dist="241300" dir="8100000" algn="r" rotWithShape="0">
              <a:prstClr val="black">
                <a:alpha val="28000"/>
              </a:prst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400" kern="0" dirty="0">
              <a:solidFill>
                <a:sysClr val="windowText" lastClr="000000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915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20" name="组合 33"/>
          <p:cNvGrpSpPr/>
          <p:nvPr/>
        </p:nvGrpSpPr>
        <p:grpSpPr>
          <a:xfrm>
            <a:off x="107950" y="385763"/>
            <a:ext cx="8928100" cy="6086475"/>
            <a:chOff x="359487" y="213150"/>
            <a:chExt cx="11030001" cy="6299330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772" t="866" r="-19" b="79048"/>
            <a:stretch>
              <a:fillRect/>
            </a:stretch>
          </p:blipFill>
          <p:spPr>
            <a:xfrm>
              <a:off x="1843233" y="690203"/>
              <a:ext cx="967220" cy="955846"/>
            </a:xfrm>
            <a:custGeom>
              <a:avLst/>
              <a:gdLst>
                <a:gd name="connsiteX0" fmla="*/ 548016 w 1096032"/>
                <a:gd name="connsiteY0" fmla="*/ 0 h 1056108"/>
                <a:gd name="connsiteX1" fmla="*/ 1096032 w 1096032"/>
                <a:gd name="connsiteY1" fmla="*/ 528054 h 1056108"/>
                <a:gd name="connsiteX2" fmla="*/ 548016 w 1096032"/>
                <a:gd name="connsiteY2" fmla="*/ 1056108 h 1056108"/>
                <a:gd name="connsiteX3" fmla="*/ 0 w 1096032"/>
                <a:gd name="connsiteY3" fmla="*/ 528054 h 1056108"/>
                <a:gd name="connsiteX4" fmla="*/ 548016 w 1096032"/>
                <a:gd name="connsiteY4" fmla="*/ 0 h 10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6032" h="1056108">
                  <a:moveTo>
                    <a:pt x="548016" y="0"/>
                  </a:moveTo>
                  <a:cubicBezTo>
                    <a:pt x="850677" y="0"/>
                    <a:pt x="1096032" y="236418"/>
                    <a:pt x="1096032" y="528054"/>
                  </a:cubicBezTo>
                  <a:cubicBezTo>
                    <a:pt x="1096032" y="819690"/>
                    <a:pt x="850677" y="1056108"/>
                    <a:pt x="548016" y="1056108"/>
                  </a:cubicBezTo>
                  <a:cubicBezTo>
                    <a:pt x="245355" y="1056108"/>
                    <a:pt x="0" y="819690"/>
                    <a:pt x="0" y="528054"/>
                  </a:cubicBezTo>
                  <a:cubicBezTo>
                    <a:pt x="0" y="236418"/>
                    <a:pt x="245355" y="0"/>
                    <a:pt x="548016" y="0"/>
                  </a:cubicBez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71" t="11258" r="21271" b="11189"/>
            <a:stretch>
              <a:fillRect/>
            </a:stretch>
          </p:blipFill>
          <p:spPr>
            <a:xfrm>
              <a:off x="3062120" y="1648398"/>
              <a:ext cx="1042291" cy="1035707"/>
            </a:xfrm>
            <a:custGeom>
              <a:avLst/>
              <a:gdLst>
                <a:gd name="connsiteX0" fmla="*/ 782782 w 1565564"/>
                <a:gd name="connsiteY0" fmla="*/ 0 h 1584820"/>
                <a:gd name="connsiteX1" fmla="*/ 1565564 w 1565564"/>
                <a:gd name="connsiteY1" fmla="*/ 792410 h 1584820"/>
                <a:gd name="connsiteX2" fmla="*/ 782782 w 1565564"/>
                <a:gd name="connsiteY2" fmla="*/ 1584820 h 1584820"/>
                <a:gd name="connsiteX3" fmla="*/ 0 w 1565564"/>
                <a:gd name="connsiteY3" fmla="*/ 792410 h 1584820"/>
                <a:gd name="connsiteX4" fmla="*/ 782782 w 1565564"/>
                <a:gd name="connsiteY4" fmla="*/ 0 h 158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5564" h="1584820">
                  <a:moveTo>
                    <a:pt x="782782" y="0"/>
                  </a:moveTo>
                  <a:cubicBezTo>
                    <a:pt x="1215101" y="0"/>
                    <a:pt x="1565564" y="354774"/>
                    <a:pt x="1565564" y="792410"/>
                  </a:cubicBezTo>
                  <a:cubicBezTo>
                    <a:pt x="1565564" y="1230046"/>
                    <a:pt x="1215101" y="1584820"/>
                    <a:pt x="782782" y="1584820"/>
                  </a:cubicBezTo>
                  <a:cubicBezTo>
                    <a:pt x="350463" y="1584820"/>
                    <a:pt x="0" y="1230046"/>
                    <a:pt x="0" y="792410"/>
                  </a:cubicBezTo>
                  <a:cubicBezTo>
                    <a:pt x="0" y="354774"/>
                    <a:pt x="350463" y="0"/>
                    <a:pt x="782782" y="0"/>
                  </a:cubicBezTo>
                  <a:close/>
                </a:path>
              </a:pathLst>
            </a:cu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8" r="8538" b="5454"/>
            <a:stretch>
              <a:fillRect/>
            </a:stretch>
          </p:blipFill>
          <p:spPr>
            <a:xfrm>
              <a:off x="3726480" y="3047676"/>
              <a:ext cx="1042290" cy="1009391"/>
            </a:xfrm>
            <a:custGeom>
              <a:avLst/>
              <a:gdLst>
                <a:gd name="connsiteX0" fmla="*/ 774123 w 1548246"/>
                <a:gd name="connsiteY0" fmla="*/ 0 h 1527466"/>
                <a:gd name="connsiteX1" fmla="*/ 1548246 w 1548246"/>
                <a:gd name="connsiteY1" fmla="*/ 763733 h 1527466"/>
                <a:gd name="connsiteX2" fmla="*/ 774123 w 1548246"/>
                <a:gd name="connsiteY2" fmla="*/ 1527466 h 1527466"/>
                <a:gd name="connsiteX3" fmla="*/ 0 w 1548246"/>
                <a:gd name="connsiteY3" fmla="*/ 763733 h 1527466"/>
                <a:gd name="connsiteX4" fmla="*/ 774123 w 1548246"/>
                <a:gd name="connsiteY4" fmla="*/ 0 h 1527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8246" h="1527466">
                  <a:moveTo>
                    <a:pt x="774123" y="0"/>
                  </a:moveTo>
                  <a:cubicBezTo>
                    <a:pt x="1201659" y="0"/>
                    <a:pt x="1548246" y="341935"/>
                    <a:pt x="1548246" y="763733"/>
                  </a:cubicBezTo>
                  <a:cubicBezTo>
                    <a:pt x="1548246" y="1185531"/>
                    <a:pt x="1201659" y="1527466"/>
                    <a:pt x="774123" y="1527466"/>
                  </a:cubicBezTo>
                  <a:cubicBezTo>
                    <a:pt x="346587" y="1527466"/>
                    <a:pt x="0" y="1185531"/>
                    <a:pt x="0" y="763733"/>
                  </a:cubicBezTo>
                  <a:cubicBezTo>
                    <a:pt x="0" y="341935"/>
                    <a:pt x="346587" y="0"/>
                    <a:pt x="774123" y="0"/>
                  </a:cubicBezTo>
                  <a:close/>
                </a:path>
              </a:pathLst>
            </a:cu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54" t="10137" r="27241" b="8947"/>
            <a:stretch>
              <a:fillRect/>
            </a:stretch>
          </p:blipFill>
          <p:spPr>
            <a:xfrm>
              <a:off x="3062120" y="4420638"/>
              <a:ext cx="1042290" cy="1009391"/>
            </a:xfrm>
            <a:custGeom>
              <a:avLst/>
              <a:gdLst>
                <a:gd name="connsiteX0" fmla="*/ 590550 w 1181100"/>
                <a:gd name="connsiteY0" fmla="*/ 0 h 1165248"/>
                <a:gd name="connsiteX1" fmla="*/ 1181100 w 1181100"/>
                <a:gd name="connsiteY1" fmla="*/ 582624 h 1165248"/>
                <a:gd name="connsiteX2" fmla="*/ 590550 w 1181100"/>
                <a:gd name="connsiteY2" fmla="*/ 1165248 h 1165248"/>
                <a:gd name="connsiteX3" fmla="*/ 0 w 1181100"/>
                <a:gd name="connsiteY3" fmla="*/ 582624 h 1165248"/>
                <a:gd name="connsiteX4" fmla="*/ 590550 w 1181100"/>
                <a:gd name="connsiteY4" fmla="*/ 0 h 1165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100" h="1165248">
                  <a:moveTo>
                    <a:pt x="590550" y="0"/>
                  </a:moveTo>
                  <a:cubicBezTo>
                    <a:pt x="916702" y="0"/>
                    <a:pt x="1181100" y="260850"/>
                    <a:pt x="1181100" y="582624"/>
                  </a:cubicBezTo>
                  <a:cubicBezTo>
                    <a:pt x="1181100" y="904398"/>
                    <a:pt x="916702" y="1165248"/>
                    <a:pt x="590550" y="1165248"/>
                  </a:cubicBezTo>
                  <a:cubicBezTo>
                    <a:pt x="264398" y="1165248"/>
                    <a:pt x="0" y="904398"/>
                    <a:pt x="0" y="582624"/>
                  </a:cubicBezTo>
                  <a:cubicBezTo>
                    <a:pt x="0" y="260850"/>
                    <a:pt x="264398" y="0"/>
                    <a:pt x="590550" y="0"/>
                  </a:cubicBezTo>
                  <a:close/>
                </a:path>
              </a:pathLst>
            </a:custGeom>
          </p:spPr>
        </p:pic>
        <p:pic>
          <p:nvPicPr>
            <p:cNvPr id="9226" name="图片 2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flipH="1">
              <a:off x="1945090" y="5698814"/>
              <a:ext cx="967219" cy="763806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9227" name="Picture 4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9487" y="2684104"/>
              <a:ext cx="2369139" cy="157575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7" name="矩形 16"/>
            <p:cNvSpPr/>
            <p:nvPr/>
          </p:nvSpPr>
          <p:spPr>
            <a:xfrm>
              <a:off x="3120910" y="213150"/>
              <a:ext cx="6095527" cy="119447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100" b="1" i="0" u="none" strike="noStrike" kern="1200" cap="none" spc="0" normalizeH="0" baseline="0" noProof="0" dirty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+mn-cs"/>
                </a:rPr>
                <a:t>运动检测</a:t>
              </a:r>
              <a:endParaRPr kumimoji="0" lang="en-US" altLang="zh-CN" sz="21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endParaRPr>
            </a:p>
            <a:p>
              <a:pPr marL="914400" marR="0" lvl="2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检测佩戴者行动时的相应数据，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ARC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处理器判断人体运动状态以及发出异常姿态警告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285885" y="1631074"/>
              <a:ext cx="6197511" cy="93816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1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+mn-cs"/>
                  <a:sym typeface="宋体" panose="02010600030101010101" pitchFamily="2" charset="-122"/>
                </a:rPr>
                <a:t>定位功能</a:t>
              </a:r>
              <a:endParaRPr kumimoji="0" lang="zh-CN" altLang="en-US" sz="21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endParaRPr>
            </a:p>
            <a:p>
              <a:pPr marL="457200" marR="0" lvl="1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  <a:sym typeface="宋体" panose="02010600030101010101" pitchFamily="2" charset="-122"/>
                </a:rPr>
                <a:t>蓝牙模块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  <a:sym typeface="宋体" panose="02010600030101010101" pitchFamily="2" charset="-122"/>
                </a:rPr>
                <a:t>+GPS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  <a:sym typeface="宋体" panose="02010600030101010101" pitchFamily="2" charset="-122"/>
                </a:rPr>
                <a:t>模块实时检测与监护人的距离，超出安全距离将定位信息发送到手机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9230" name="矩形 29"/>
            <p:cNvSpPr/>
            <p:nvPr/>
          </p:nvSpPr>
          <p:spPr>
            <a:xfrm>
              <a:off x="4969398" y="2936819"/>
              <a:ext cx="6420090" cy="97144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lvl="1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spcBef>
                  <a:spcPct val="0"/>
                </a:spcBef>
                <a:buNone/>
              </a:pPr>
              <a:r>
                <a:rPr lang="zh-CN" altLang="en-US" sz="2100" dirty="0">
                  <a:latin typeface="宋体" panose="02010600030101010101" pitchFamily="2" charset="-122"/>
                  <a:cs typeface="Times New Roman" panose="02020603050405020304" pitchFamily="18" charset="0"/>
                </a:rPr>
                <a:t>脱落检测</a:t>
              </a:r>
            </a:p>
            <a:p>
              <a:pPr marL="0" lvl="0" indent="0">
                <a:spcBef>
                  <a:spcPct val="0"/>
                </a:spcBef>
                <a:buNone/>
              </a:pPr>
              <a:r>
                <a:rPr lang="en-US" altLang="zh-CN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</a:t>
              </a:r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ARC</a:t>
              </a:r>
              <a:r>
                <a: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处理器检测无法采集数据等异常状态，发出警报</a:t>
              </a:r>
              <a:endParaRPr lang="en-US" altLang="zh-CN" sz="1600" dirty="0"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9231" name="矩形 30"/>
            <p:cNvSpPr/>
            <p:nvPr/>
          </p:nvSpPr>
          <p:spPr>
            <a:xfrm>
              <a:off x="4386522" y="4280730"/>
              <a:ext cx="6096000" cy="93959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lvl="1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spcBef>
                  <a:spcPct val="0"/>
                </a:spcBef>
                <a:buNone/>
              </a:pPr>
              <a:r>
                <a:rPr lang="zh-CN" altLang="en-US" sz="2100" dirty="0">
                  <a:latin typeface="宋体" panose="02010600030101010101" pitchFamily="2" charset="-122"/>
                  <a:cs typeface="Times New Roman" panose="02020603050405020304" pitchFamily="18" charset="0"/>
                </a:rPr>
                <a:t>智慧播报</a:t>
              </a:r>
            </a:p>
            <a:p>
              <a:pPr marL="457200" lvl="1" indent="0">
                <a:spcBef>
                  <a:spcPct val="0"/>
                </a:spcBef>
                <a:buNone/>
              </a:pPr>
              <a:r>
                <a:rPr lang="zh-CN" altLang="en-US" sz="1600" dirty="0">
                  <a:latin typeface="宋体" panose="02010600030101010101" pitchFamily="2" charset="-122"/>
                  <a:cs typeface="Times New Roman" panose="02020603050405020304" pitchFamily="18" charset="0"/>
                </a:rPr>
                <a:t>当佩戴者与监护人走失时，可以以语音形式复述家庭信息，联系监护人</a:t>
              </a:r>
              <a:endParaRPr lang="en-US" altLang="zh-CN" sz="1600" dirty="0">
                <a:latin typeface="宋体" panose="02010600030101010101" pitchFamily="2" charset="-122"/>
                <a:ea typeface="Times New Roman" panose="02020603050405020304" pitchFamily="18" charset="0"/>
              </a:endParaRPr>
            </a:p>
          </p:txBody>
        </p:sp>
        <p:sp>
          <p:nvSpPr>
            <p:cNvPr id="9232" name="矩形 31"/>
            <p:cNvSpPr/>
            <p:nvPr/>
          </p:nvSpPr>
          <p:spPr>
            <a:xfrm>
              <a:off x="3383663" y="5572885"/>
              <a:ext cx="6778907" cy="93959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lvl="1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spcBef>
                  <a:spcPct val="0"/>
                </a:spcBef>
                <a:buNone/>
              </a:pPr>
              <a:r>
                <a:rPr lang="zh-CN" altLang="en-US" sz="2100" dirty="0">
                  <a:latin typeface="宋体" panose="02010600030101010101" pitchFamily="2" charset="-122"/>
                  <a:cs typeface="Times New Roman" panose="02020603050405020304" pitchFamily="18" charset="0"/>
                </a:rPr>
                <a:t>功能拓展</a:t>
              </a:r>
              <a:endParaRPr lang="en-US" altLang="zh-CN" sz="2100" dirty="0">
                <a:latin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marL="457200" lvl="1" indent="0">
                <a:spcBef>
                  <a:spcPct val="0"/>
                </a:spcBef>
                <a:buNone/>
              </a:pPr>
              <a:r>
                <a:rPr lang="zh-CN" altLang="en-US" sz="1600" dirty="0">
                  <a:latin typeface="宋体" panose="02010600030101010101" pitchFamily="2" charset="-122"/>
                  <a:cs typeface="Times New Roman" panose="02020603050405020304" pitchFamily="18" charset="0"/>
                </a:rPr>
                <a:t>作品在改进后姿态检测用于轨道交通、体育训练、智慧课堂等方面</a:t>
              </a:r>
              <a:endParaRPr lang="zh-CN" altLang="en-US" sz="1600" dirty="0"/>
            </a:p>
          </p:txBody>
        </p:sp>
      </p:grpSp>
      <p:sp>
        <p:nvSpPr>
          <p:cNvPr id="9221" name="文本框 2"/>
          <p:cNvSpPr txBox="1"/>
          <p:nvPr/>
        </p:nvSpPr>
        <p:spPr>
          <a:xfrm>
            <a:off x="83083" y="271003"/>
            <a:ext cx="3197225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000" b="1" dirty="0">
                <a:latin typeface="宋体" panose="02010600030101010101" pitchFamily="2" charset="-122"/>
              </a:rPr>
              <a:t>功能与创新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13E3574C-C247-4F96-93C2-05B0C4754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63" y="139739"/>
            <a:ext cx="5105400" cy="763588"/>
          </a:xfrm>
        </p:spPr>
        <p:txBody>
          <a:bodyPr/>
          <a:lstStyle/>
          <a:p>
            <a:pPr eaLnBrk="1" hangingPunct="1"/>
            <a:r>
              <a:rPr lang="zh-CN" altLang="en-US" sz="2000" dirty="0"/>
              <a:t>创新点</a:t>
            </a:r>
            <a:endParaRPr lang="zh-CN" altLang="en-US" sz="2000" dirty="0">
              <a:ea typeface="宋体" panose="02010600030101010101" pitchFamily="2" charset="-122"/>
            </a:endParaRP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5949851A-9ABD-485A-8683-941EECDD37A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5363" y="1370013"/>
            <a:ext cx="8229600" cy="4848225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buFont typeface="Arial" panose="020B0604020202020204" pitchFamily="34" charset="0"/>
              <a:buNone/>
            </a:pPr>
            <a:endParaRPr altLang="zh-CN" sz="2800" dirty="0">
              <a:solidFill>
                <a:srgbClr val="0070C0"/>
              </a:solidFill>
              <a:ea typeface="宋体" panose="02010600030101010101" pitchFamily="2" charset="-122"/>
            </a:endParaRPr>
          </a:p>
          <a:p>
            <a:pPr marL="288925" lvl="1" indent="0" eaLnBrk="1" hangingPunct="1">
              <a:buFont typeface="Arial" panose="020B0604020202020204" pitchFamily="34" charset="0"/>
              <a:buNone/>
            </a:pPr>
            <a:endParaRPr altLang="zh-CN" sz="2000" dirty="0"/>
          </a:p>
          <a:p>
            <a:pPr marL="288925" lvl="1" indent="0" eaLnBrk="1" hangingPunct="1">
              <a:buFont typeface="Arial" panose="020B0604020202020204" pitchFamily="34" charset="0"/>
              <a:buNone/>
            </a:pPr>
            <a:endParaRPr altLang="zh-CN" sz="2000" dirty="0">
              <a:ea typeface="宋体" panose="02010600030101010101" pitchFamily="2" charset="-122"/>
            </a:endParaRPr>
          </a:p>
          <a:p>
            <a:pPr marL="288925" lvl="1" indent="0" eaLnBrk="1" hangingPunct="1"/>
            <a:endParaRPr altLang="zh-CN" sz="2000" dirty="0">
              <a:ea typeface="宋体" panose="02010600030101010101" pitchFamily="2" charset="-122"/>
            </a:endParaRPr>
          </a:p>
          <a:p>
            <a:pPr marL="288925" lvl="1" indent="0" eaLnBrk="1" hangingPunct="1"/>
            <a:endParaRPr altLang="zh-CN" sz="2000" dirty="0">
              <a:ea typeface="宋体" panose="02010600030101010101" pitchFamily="2" charset="-122"/>
            </a:endParaRPr>
          </a:p>
          <a:p>
            <a:pPr marL="288925" lvl="1" indent="0" eaLnBrk="1" hangingPunct="1">
              <a:buFont typeface="Arial" panose="020B0604020202020204" pitchFamily="34" charset="0"/>
              <a:buNone/>
            </a:pPr>
            <a:endParaRPr altLang="zh-CN" sz="2000" dirty="0"/>
          </a:p>
          <a:p>
            <a:pPr marL="288925" lvl="1" indent="0" eaLnBrk="1" hangingPunct="1">
              <a:buFont typeface="Arial" panose="020B0604020202020204" pitchFamily="34" charset="0"/>
              <a:buNone/>
            </a:pPr>
            <a:endParaRPr altLang="zh-CN" sz="2000" dirty="0"/>
          </a:p>
          <a:p>
            <a:pPr marL="288925" lvl="1" indent="0" eaLnBrk="1" hangingPunct="1">
              <a:buFont typeface="Arial" panose="020B0604020202020204" pitchFamily="34" charset="0"/>
              <a:buNone/>
            </a:pPr>
            <a:endParaRPr altLang="zh-CN" sz="2000" dirty="0"/>
          </a:p>
          <a:p>
            <a:pPr marL="288925" lvl="1" indent="0" eaLnBrk="1" hangingPunct="1">
              <a:buFont typeface="Arial" panose="020B0604020202020204" pitchFamily="34" charset="0"/>
              <a:buNone/>
            </a:pPr>
            <a:endParaRPr altLang="zh-CN" sz="2000" dirty="0"/>
          </a:p>
          <a:p>
            <a:pPr marL="288925" lvl="1" indent="0" eaLnBrk="1" hangingPunct="1">
              <a:buFont typeface="Arial" panose="020B0604020202020204" pitchFamily="34" charset="0"/>
              <a:buNone/>
            </a:pPr>
            <a:endParaRPr altLang="zh-CN" sz="2000" dirty="0"/>
          </a:p>
          <a:p>
            <a:pPr marL="568325" lvl="2" indent="0" eaLnBrk="1" hangingPunct="1">
              <a:buFont typeface="Arial" panose="020B0604020202020204" pitchFamily="34" charset="0"/>
              <a:buNone/>
            </a:pPr>
            <a:endParaRPr lang="en-GB" altLang="zh-CN" sz="1800" dirty="0">
              <a:ea typeface="宋体" panose="02010600030101010101" pitchFamily="2" charset="-122"/>
            </a:endParaRPr>
          </a:p>
        </p:txBody>
      </p:sp>
      <p:sp>
        <p:nvSpPr>
          <p:cNvPr id="45060" name="任意多边形 63">
            <a:extLst>
              <a:ext uri="{FF2B5EF4-FFF2-40B4-BE49-F238E27FC236}">
                <a16:creationId xmlns:a16="http://schemas.microsoft.com/office/drawing/2014/main" id="{7635E8E9-272D-4D43-8256-3270C493B13C}"/>
              </a:ext>
            </a:extLst>
          </p:cNvPr>
          <p:cNvSpPr>
            <a:spLocks/>
          </p:cNvSpPr>
          <p:nvPr>
            <p:custDataLst>
              <p:tags r:id="rId1"/>
            </p:custDataLst>
          </p:nvPr>
        </p:nvSpPr>
        <p:spPr bwMode="auto">
          <a:xfrm>
            <a:off x="1276350" y="1195388"/>
            <a:ext cx="2859088" cy="1763712"/>
          </a:xfrm>
          <a:custGeom>
            <a:avLst/>
            <a:gdLst>
              <a:gd name="T0" fmla="*/ 0 w 1469707"/>
              <a:gd name="T1" fmla="*/ 22846414 h 1419196"/>
              <a:gd name="T2" fmla="*/ 508052361 w 1469707"/>
              <a:gd name="T3" fmla="*/ 22846414 h 1419196"/>
              <a:gd name="T4" fmla="*/ 508052361 w 1469707"/>
              <a:gd name="T5" fmla="*/ 28772682 h 1419196"/>
              <a:gd name="T6" fmla="*/ 2147483646 w 1469707"/>
              <a:gd name="T7" fmla="*/ 28772682 h 1419196"/>
              <a:gd name="T8" fmla="*/ 2147483646 w 1469707"/>
              <a:gd name="T9" fmla="*/ 22846414 h 1419196"/>
              <a:gd name="T10" fmla="*/ 2147483646 w 1469707"/>
              <a:gd name="T11" fmla="*/ 22846414 h 1419196"/>
              <a:gd name="T12" fmla="*/ 2147483646 w 1469707"/>
              <a:gd name="T13" fmla="*/ 28772682 h 1419196"/>
              <a:gd name="T14" fmla="*/ 2147483646 w 1469707"/>
              <a:gd name="T15" fmla="*/ 29730446 h 1419196"/>
              <a:gd name="T16" fmla="*/ 2147483646 w 1469707"/>
              <a:gd name="T17" fmla="*/ 29730446 h 1419196"/>
              <a:gd name="T18" fmla="*/ 508052361 w 1469707"/>
              <a:gd name="T19" fmla="*/ 29730446 h 1419196"/>
              <a:gd name="T20" fmla="*/ 0 w 1469707"/>
              <a:gd name="T21" fmla="*/ 29730446 h 1419196"/>
              <a:gd name="T22" fmla="*/ 0 w 1469707"/>
              <a:gd name="T23" fmla="*/ 28772682 h 1419196"/>
              <a:gd name="T24" fmla="*/ 0 w 1469707"/>
              <a:gd name="T25" fmla="*/ 0 h 1419196"/>
              <a:gd name="T26" fmla="*/ 508052361 w 1469707"/>
              <a:gd name="T27" fmla="*/ 0 h 1419196"/>
              <a:gd name="T28" fmla="*/ 2147483646 w 1469707"/>
              <a:gd name="T29" fmla="*/ 0 h 1419196"/>
              <a:gd name="T30" fmla="*/ 2147483646 w 1469707"/>
              <a:gd name="T31" fmla="*/ 0 h 1419196"/>
              <a:gd name="T32" fmla="*/ 2147483646 w 1469707"/>
              <a:gd name="T33" fmla="*/ 957763 h 1419196"/>
              <a:gd name="T34" fmla="*/ 2147483646 w 1469707"/>
              <a:gd name="T35" fmla="*/ 6884051 h 1419196"/>
              <a:gd name="T36" fmla="*/ 2147483646 w 1469707"/>
              <a:gd name="T37" fmla="*/ 6884051 h 1419196"/>
              <a:gd name="T38" fmla="*/ 2147483646 w 1469707"/>
              <a:gd name="T39" fmla="*/ 957763 h 1419196"/>
              <a:gd name="T40" fmla="*/ 508052361 w 1469707"/>
              <a:gd name="T41" fmla="*/ 957763 h 1419196"/>
              <a:gd name="T42" fmla="*/ 508052361 w 1469707"/>
              <a:gd name="T43" fmla="*/ 6884051 h 1419196"/>
              <a:gd name="T44" fmla="*/ 0 w 1469707"/>
              <a:gd name="T45" fmla="*/ 6884051 h 1419196"/>
              <a:gd name="T46" fmla="*/ 0 w 1469707"/>
              <a:gd name="T47" fmla="*/ 957763 h 141919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1469707"/>
              <a:gd name="T73" fmla="*/ 0 h 1419196"/>
              <a:gd name="T74" fmla="*/ 1469707 w 1469707"/>
              <a:gd name="T75" fmla="*/ 1419196 h 141919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1469707" h="1419196">
                <a:moveTo>
                  <a:pt x="0" y="1090584"/>
                </a:moveTo>
                <a:lnTo>
                  <a:pt x="45719" y="1090584"/>
                </a:lnTo>
                <a:lnTo>
                  <a:pt x="45719" y="1373477"/>
                </a:lnTo>
                <a:lnTo>
                  <a:pt x="1423988" y="1373477"/>
                </a:lnTo>
                <a:lnTo>
                  <a:pt x="1423988" y="1090584"/>
                </a:lnTo>
                <a:lnTo>
                  <a:pt x="1469707" y="1090584"/>
                </a:lnTo>
                <a:lnTo>
                  <a:pt x="1469707" y="1373477"/>
                </a:lnTo>
                <a:lnTo>
                  <a:pt x="1469707" y="1419196"/>
                </a:lnTo>
                <a:lnTo>
                  <a:pt x="1423988" y="1419196"/>
                </a:lnTo>
                <a:lnTo>
                  <a:pt x="45719" y="1419196"/>
                </a:lnTo>
                <a:lnTo>
                  <a:pt x="0" y="1419196"/>
                </a:lnTo>
                <a:lnTo>
                  <a:pt x="0" y="1373477"/>
                </a:lnTo>
                <a:lnTo>
                  <a:pt x="0" y="1090584"/>
                </a:lnTo>
                <a:close/>
                <a:moveTo>
                  <a:pt x="0" y="0"/>
                </a:moveTo>
                <a:lnTo>
                  <a:pt x="45719" y="0"/>
                </a:lnTo>
                <a:lnTo>
                  <a:pt x="1423988" y="0"/>
                </a:lnTo>
                <a:lnTo>
                  <a:pt x="1469707" y="0"/>
                </a:lnTo>
                <a:lnTo>
                  <a:pt x="1469707" y="45719"/>
                </a:lnTo>
                <a:lnTo>
                  <a:pt x="1469707" y="328612"/>
                </a:lnTo>
                <a:lnTo>
                  <a:pt x="1423988" y="328612"/>
                </a:lnTo>
                <a:lnTo>
                  <a:pt x="1423988" y="45719"/>
                </a:lnTo>
                <a:lnTo>
                  <a:pt x="45719" y="45719"/>
                </a:lnTo>
                <a:lnTo>
                  <a:pt x="45719" y="328612"/>
                </a:lnTo>
                <a:lnTo>
                  <a:pt x="0" y="328612"/>
                </a:lnTo>
                <a:lnTo>
                  <a:pt x="0" y="45719"/>
                </a:lnTo>
                <a:lnTo>
                  <a:pt x="0" y="0"/>
                </a:lnTo>
                <a:close/>
              </a:path>
            </a:pathLst>
          </a:custGeom>
          <a:solidFill>
            <a:srgbClr val="BC8E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D5D53675-E1B2-4D68-862D-4F5C845349F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539875" y="1582738"/>
            <a:ext cx="2382838" cy="1127125"/>
          </a:xfrm>
          <a:prstGeom prst="rect">
            <a:avLst/>
          </a:prstGeom>
        </p:spPr>
        <p:txBody>
          <a:bodyPr anchor="ctr"/>
          <a:lstStyle/>
          <a:p>
            <a:pPr algn="ctr">
              <a:defRPr/>
            </a:pPr>
            <a:r>
              <a:rPr kumimoji="1" lang="zh-CN" altLang="en-US" sz="2000" b="1" noProof="1">
                <a:gradFill>
                  <a:gsLst>
                    <a:gs pos="0">
                      <a:srgbClr val="D31FE1"/>
                    </a:gs>
                    <a:gs pos="90000">
                      <a:srgbClr val="7A0C72"/>
                    </a:gs>
                  </a:gsLst>
                  <a:lin ang="27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多姿态检测，保证人身安全</a:t>
            </a:r>
            <a:endParaRPr lang="zh-CN" altLang="en-US" sz="2000" dirty="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45062" name="任意多边形 65">
            <a:extLst>
              <a:ext uri="{FF2B5EF4-FFF2-40B4-BE49-F238E27FC236}">
                <a16:creationId xmlns:a16="http://schemas.microsoft.com/office/drawing/2014/main" id="{588B19BD-A66F-42A4-B596-E817FAD35F09}"/>
              </a:ext>
            </a:extLst>
          </p:cNvPr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1588" y="1422400"/>
            <a:ext cx="2032000" cy="717550"/>
          </a:xfrm>
          <a:custGeom>
            <a:avLst/>
            <a:gdLst>
              <a:gd name="T0" fmla="*/ 383909 w 1847850"/>
              <a:gd name="T1" fmla="*/ 0 h 652225"/>
              <a:gd name="T2" fmla="*/ 424717 w 1847850"/>
              <a:gd name="T3" fmla="*/ 0 h 652225"/>
              <a:gd name="T4" fmla="*/ 424717 w 1847850"/>
              <a:gd name="T5" fmla="*/ 811697 h 652225"/>
              <a:gd name="T6" fmla="*/ 6982294 w 1847850"/>
              <a:gd name="T7" fmla="*/ 811697 h 652225"/>
              <a:gd name="T8" fmla="*/ 6982294 w 1847850"/>
              <a:gd name="T9" fmla="*/ 852745 h 652225"/>
              <a:gd name="T10" fmla="*/ 424717 w 1847850"/>
              <a:gd name="T11" fmla="*/ 852745 h 652225"/>
              <a:gd name="T12" fmla="*/ 424717 w 1847850"/>
              <a:gd name="T13" fmla="*/ 2478827 h 652225"/>
              <a:gd name="T14" fmla="*/ 383909 w 1847850"/>
              <a:gd name="T15" fmla="*/ 2478827 h 652225"/>
              <a:gd name="T16" fmla="*/ 383909 w 1847850"/>
              <a:gd name="T17" fmla="*/ 852745 h 652225"/>
              <a:gd name="T18" fmla="*/ 0 w 1847850"/>
              <a:gd name="T19" fmla="*/ 852745 h 652225"/>
              <a:gd name="T20" fmla="*/ 0 w 1847850"/>
              <a:gd name="T21" fmla="*/ 811697 h 652225"/>
              <a:gd name="T22" fmla="*/ 383909 w 1847850"/>
              <a:gd name="T23" fmla="*/ 811697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01600" y="0"/>
                </a:moveTo>
                <a:lnTo>
                  <a:pt x="112400" y="0"/>
                </a:lnTo>
                <a:lnTo>
                  <a:pt x="112400" y="213573"/>
                </a:lnTo>
                <a:lnTo>
                  <a:pt x="1847850" y="213573"/>
                </a:lnTo>
                <a:lnTo>
                  <a:pt x="1847850" y="224373"/>
                </a:lnTo>
                <a:lnTo>
                  <a:pt x="112400" y="224373"/>
                </a:lnTo>
                <a:lnTo>
                  <a:pt x="112400" y="652225"/>
                </a:lnTo>
                <a:lnTo>
                  <a:pt x="101600" y="652225"/>
                </a:lnTo>
                <a:lnTo>
                  <a:pt x="101600" y="224373"/>
                </a:lnTo>
                <a:lnTo>
                  <a:pt x="0" y="224373"/>
                </a:lnTo>
                <a:lnTo>
                  <a:pt x="0" y="213573"/>
                </a:lnTo>
                <a:lnTo>
                  <a:pt x="101600" y="213573"/>
                </a:lnTo>
                <a:lnTo>
                  <a:pt x="101600" y="0"/>
                </a:lnTo>
                <a:close/>
              </a:path>
            </a:pathLst>
          </a:custGeom>
          <a:solidFill>
            <a:srgbClr val="BC8E63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64" name="任意多边形 67">
            <a:extLst>
              <a:ext uri="{FF2B5EF4-FFF2-40B4-BE49-F238E27FC236}">
                <a16:creationId xmlns:a16="http://schemas.microsoft.com/office/drawing/2014/main" id="{6D9B28BA-4521-4F83-A60A-33CA2D68AA61}"/>
              </a:ext>
            </a:extLst>
          </p:cNvPr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2570163" y="1741488"/>
            <a:ext cx="2030412" cy="715962"/>
          </a:xfrm>
          <a:custGeom>
            <a:avLst/>
            <a:gdLst>
              <a:gd name="T0" fmla="*/ 6491266 w 1847850"/>
              <a:gd name="T1" fmla="*/ 0 h 652225"/>
              <a:gd name="T2" fmla="*/ 6531661 w 1847850"/>
              <a:gd name="T3" fmla="*/ 0 h 652225"/>
              <a:gd name="T4" fmla="*/ 6531661 w 1847850"/>
              <a:gd name="T5" fmla="*/ 1579918 h 652225"/>
              <a:gd name="T6" fmla="*/ 6911684 w 1847850"/>
              <a:gd name="T7" fmla="*/ 1579918 h 652225"/>
              <a:gd name="T8" fmla="*/ 6911684 w 1847850"/>
              <a:gd name="T9" fmla="*/ 1619797 h 652225"/>
              <a:gd name="T10" fmla="*/ 6531661 w 1847850"/>
              <a:gd name="T11" fmla="*/ 1619797 h 652225"/>
              <a:gd name="T12" fmla="*/ 6531661 w 1847850"/>
              <a:gd name="T13" fmla="*/ 2408450 h 652225"/>
              <a:gd name="T14" fmla="*/ 6491266 w 1847850"/>
              <a:gd name="T15" fmla="*/ 2408450 h 652225"/>
              <a:gd name="T16" fmla="*/ 6491266 w 1847850"/>
              <a:gd name="T17" fmla="*/ 1619797 h 652225"/>
              <a:gd name="T18" fmla="*/ 0 w 1847850"/>
              <a:gd name="T19" fmla="*/ 1619797 h 652225"/>
              <a:gd name="T20" fmla="*/ 0 w 1847850"/>
              <a:gd name="T21" fmla="*/ 1579918 h 652225"/>
              <a:gd name="T22" fmla="*/ 6491266 w 1847850"/>
              <a:gd name="T23" fmla="*/ 1579918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735450" y="0"/>
                </a:moveTo>
                <a:lnTo>
                  <a:pt x="1746250" y="0"/>
                </a:lnTo>
                <a:lnTo>
                  <a:pt x="1746250" y="427852"/>
                </a:lnTo>
                <a:lnTo>
                  <a:pt x="1847850" y="427852"/>
                </a:lnTo>
                <a:lnTo>
                  <a:pt x="1847850" y="438652"/>
                </a:lnTo>
                <a:lnTo>
                  <a:pt x="1746250" y="438652"/>
                </a:lnTo>
                <a:lnTo>
                  <a:pt x="1746250" y="652225"/>
                </a:lnTo>
                <a:lnTo>
                  <a:pt x="1735450" y="652225"/>
                </a:lnTo>
                <a:lnTo>
                  <a:pt x="1735450" y="438652"/>
                </a:lnTo>
                <a:lnTo>
                  <a:pt x="0" y="438652"/>
                </a:lnTo>
                <a:lnTo>
                  <a:pt x="0" y="427852"/>
                </a:lnTo>
                <a:lnTo>
                  <a:pt x="1735450" y="427852"/>
                </a:lnTo>
                <a:lnTo>
                  <a:pt x="1735450" y="0"/>
                </a:lnTo>
                <a:close/>
              </a:path>
            </a:pathLst>
          </a:custGeom>
          <a:solidFill>
            <a:srgbClr val="BC8E63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65" name="任意多边形 68">
            <a:extLst>
              <a:ext uri="{FF2B5EF4-FFF2-40B4-BE49-F238E27FC236}">
                <a16:creationId xmlns:a16="http://schemas.microsoft.com/office/drawing/2014/main" id="{64C6CB35-9CF3-48A9-8D17-F12DEC33FB76}"/>
              </a:ext>
            </a:extLst>
          </p:cNvPr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2625725" y="1927225"/>
            <a:ext cx="2030413" cy="715963"/>
          </a:xfrm>
          <a:custGeom>
            <a:avLst/>
            <a:gdLst>
              <a:gd name="T0" fmla="*/ 6491303 w 1847850"/>
              <a:gd name="T1" fmla="*/ 0 h 652225"/>
              <a:gd name="T2" fmla="*/ 6531703 w 1847850"/>
              <a:gd name="T3" fmla="*/ 0 h 652225"/>
              <a:gd name="T4" fmla="*/ 6531703 w 1847850"/>
              <a:gd name="T5" fmla="*/ 1579943 h 652225"/>
              <a:gd name="T6" fmla="*/ 6911734 w 1847850"/>
              <a:gd name="T7" fmla="*/ 1579943 h 652225"/>
              <a:gd name="T8" fmla="*/ 6911734 w 1847850"/>
              <a:gd name="T9" fmla="*/ 1619825 h 652225"/>
              <a:gd name="T10" fmla="*/ 6531703 w 1847850"/>
              <a:gd name="T11" fmla="*/ 1619825 h 652225"/>
              <a:gd name="T12" fmla="*/ 6531703 w 1847850"/>
              <a:gd name="T13" fmla="*/ 2408494 h 652225"/>
              <a:gd name="T14" fmla="*/ 6491303 w 1847850"/>
              <a:gd name="T15" fmla="*/ 2408494 h 652225"/>
              <a:gd name="T16" fmla="*/ 6491303 w 1847850"/>
              <a:gd name="T17" fmla="*/ 1619825 h 652225"/>
              <a:gd name="T18" fmla="*/ 0 w 1847850"/>
              <a:gd name="T19" fmla="*/ 1619825 h 652225"/>
              <a:gd name="T20" fmla="*/ 0 w 1847850"/>
              <a:gd name="T21" fmla="*/ 1579943 h 652225"/>
              <a:gd name="T22" fmla="*/ 6491303 w 1847850"/>
              <a:gd name="T23" fmla="*/ 1579943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735450" y="0"/>
                </a:moveTo>
                <a:lnTo>
                  <a:pt x="1746250" y="0"/>
                </a:lnTo>
                <a:lnTo>
                  <a:pt x="1746250" y="427852"/>
                </a:lnTo>
                <a:lnTo>
                  <a:pt x="1847850" y="427852"/>
                </a:lnTo>
                <a:lnTo>
                  <a:pt x="1847850" y="438652"/>
                </a:lnTo>
                <a:lnTo>
                  <a:pt x="1746250" y="438652"/>
                </a:lnTo>
                <a:lnTo>
                  <a:pt x="1746250" y="652225"/>
                </a:lnTo>
                <a:lnTo>
                  <a:pt x="1735450" y="652225"/>
                </a:lnTo>
                <a:lnTo>
                  <a:pt x="1735450" y="438652"/>
                </a:lnTo>
                <a:lnTo>
                  <a:pt x="0" y="438652"/>
                </a:lnTo>
                <a:lnTo>
                  <a:pt x="0" y="427852"/>
                </a:lnTo>
                <a:lnTo>
                  <a:pt x="1735450" y="427852"/>
                </a:lnTo>
                <a:lnTo>
                  <a:pt x="1735450" y="0"/>
                </a:lnTo>
                <a:close/>
              </a:path>
            </a:pathLst>
          </a:custGeom>
          <a:solidFill>
            <a:srgbClr val="BC8E63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66" name="任意多边形 69">
            <a:extLst>
              <a:ext uri="{FF2B5EF4-FFF2-40B4-BE49-F238E27FC236}">
                <a16:creationId xmlns:a16="http://schemas.microsoft.com/office/drawing/2014/main" id="{DD477507-AE57-45FA-A0B5-1F49C788EE39}"/>
              </a:ext>
            </a:extLst>
          </p:cNvPr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1276350" y="3611563"/>
            <a:ext cx="2859088" cy="1817687"/>
          </a:xfrm>
          <a:custGeom>
            <a:avLst/>
            <a:gdLst>
              <a:gd name="T0" fmla="*/ 0 w 1469707"/>
              <a:gd name="T1" fmla="*/ 34854360 h 1419196"/>
              <a:gd name="T2" fmla="*/ 508052361 w 1469707"/>
              <a:gd name="T3" fmla="*/ 34854360 h 1419196"/>
              <a:gd name="T4" fmla="*/ 508052361 w 1469707"/>
              <a:gd name="T5" fmla="*/ 43895437 h 1419196"/>
              <a:gd name="T6" fmla="*/ 2147483646 w 1469707"/>
              <a:gd name="T7" fmla="*/ 43895437 h 1419196"/>
              <a:gd name="T8" fmla="*/ 2147483646 w 1469707"/>
              <a:gd name="T9" fmla="*/ 34854360 h 1419196"/>
              <a:gd name="T10" fmla="*/ 2147483646 w 1469707"/>
              <a:gd name="T11" fmla="*/ 34854360 h 1419196"/>
              <a:gd name="T12" fmla="*/ 2147483646 w 1469707"/>
              <a:gd name="T13" fmla="*/ 43895437 h 1419196"/>
              <a:gd name="T14" fmla="*/ 2147483646 w 1469707"/>
              <a:gd name="T15" fmla="*/ 45356579 h 1419196"/>
              <a:gd name="T16" fmla="*/ 2147483646 w 1469707"/>
              <a:gd name="T17" fmla="*/ 45356579 h 1419196"/>
              <a:gd name="T18" fmla="*/ 508052361 w 1469707"/>
              <a:gd name="T19" fmla="*/ 45356579 h 1419196"/>
              <a:gd name="T20" fmla="*/ 0 w 1469707"/>
              <a:gd name="T21" fmla="*/ 45356579 h 1419196"/>
              <a:gd name="T22" fmla="*/ 0 w 1469707"/>
              <a:gd name="T23" fmla="*/ 43895437 h 1419196"/>
              <a:gd name="T24" fmla="*/ 0 w 1469707"/>
              <a:gd name="T25" fmla="*/ 0 h 1419196"/>
              <a:gd name="T26" fmla="*/ 508052361 w 1469707"/>
              <a:gd name="T27" fmla="*/ 0 h 1419196"/>
              <a:gd name="T28" fmla="*/ 2147483646 w 1469707"/>
              <a:gd name="T29" fmla="*/ 0 h 1419196"/>
              <a:gd name="T30" fmla="*/ 2147483646 w 1469707"/>
              <a:gd name="T31" fmla="*/ 0 h 1419196"/>
              <a:gd name="T32" fmla="*/ 2147483646 w 1469707"/>
              <a:gd name="T33" fmla="*/ 1461167 h 1419196"/>
              <a:gd name="T34" fmla="*/ 2147483646 w 1469707"/>
              <a:gd name="T35" fmla="*/ 10502227 h 1419196"/>
              <a:gd name="T36" fmla="*/ 2147483646 w 1469707"/>
              <a:gd name="T37" fmla="*/ 10502227 h 1419196"/>
              <a:gd name="T38" fmla="*/ 2147483646 w 1469707"/>
              <a:gd name="T39" fmla="*/ 1461167 h 1419196"/>
              <a:gd name="T40" fmla="*/ 508052361 w 1469707"/>
              <a:gd name="T41" fmla="*/ 1461167 h 1419196"/>
              <a:gd name="T42" fmla="*/ 508052361 w 1469707"/>
              <a:gd name="T43" fmla="*/ 10502227 h 1419196"/>
              <a:gd name="T44" fmla="*/ 0 w 1469707"/>
              <a:gd name="T45" fmla="*/ 10502227 h 1419196"/>
              <a:gd name="T46" fmla="*/ 0 w 1469707"/>
              <a:gd name="T47" fmla="*/ 1461167 h 141919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1469707"/>
              <a:gd name="T73" fmla="*/ 0 h 1419196"/>
              <a:gd name="T74" fmla="*/ 1469707 w 1469707"/>
              <a:gd name="T75" fmla="*/ 1419196 h 141919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1469707" h="1419196">
                <a:moveTo>
                  <a:pt x="0" y="1090584"/>
                </a:moveTo>
                <a:lnTo>
                  <a:pt x="45719" y="1090584"/>
                </a:lnTo>
                <a:lnTo>
                  <a:pt x="45719" y="1373477"/>
                </a:lnTo>
                <a:lnTo>
                  <a:pt x="1423988" y="1373477"/>
                </a:lnTo>
                <a:lnTo>
                  <a:pt x="1423988" y="1090584"/>
                </a:lnTo>
                <a:lnTo>
                  <a:pt x="1469707" y="1090584"/>
                </a:lnTo>
                <a:lnTo>
                  <a:pt x="1469707" y="1373477"/>
                </a:lnTo>
                <a:lnTo>
                  <a:pt x="1469707" y="1419196"/>
                </a:lnTo>
                <a:lnTo>
                  <a:pt x="1423988" y="1419196"/>
                </a:lnTo>
                <a:lnTo>
                  <a:pt x="45719" y="1419196"/>
                </a:lnTo>
                <a:lnTo>
                  <a:pt x="0" y="1419196"/>
                </a:lnTo>
                <a:lnTo>
                  <a:pt x="0" y="1373477"/>
                </a:lnTo>
                <a:lnTo>
                  <a:pt x="0" y="1090584"/>
                </a:lnTo>
                <a:close/>
                <a:moveTo>
                  <a:pt x="0" y="0"/>
                </a:moveTo>
                <a:lnTo>
                  <a:pt x="45719" y="0"/>
                </a:lnTo>
                <a:lnTo>
                  <a:pt x="1423988" y="0"/>
                </a:lnTo>
                <a:lnTo>
                  <a:pt x="1469707" y="0"/>
                </a:lnTo>
                <a:lnTo>
                  <a:pt x="1469707" y="45719"/>
                </a:lnTo>
                <a:lnTo>
                  <a:pt x="1469707" y="328612"/>
                </a:lnTo>
                <a:lnTo>
                  <a:pt x="1423988" y="328612"/>
                </a:lnTo>
                <a:lnTo>
                  <a:pt x="1423988" y="45719"/>
                </a:lnTo>
                <a:lnTo>
                  <a:pt x="45719" y="45719"/>
                </a:lnTo>
                <a:lnTo>
                  <a:pt x="45719" y="328612"/>
                </a:lnTo>
                <a:lnTo>
                  <a:pt x="0" y="328612"/>
                </a:lnTo>
                <a:lnTo>
                  <a:pt x="0" y="45719"/>
                </a:lnTo>
                <a:lnTo>
                  <a:pt x="0" y="0"/>
                </a:lnTo>
                <a:close/>
              </a:path>
            </a:pathLst>
          </a:custGeom>
          <a:solidFill>
            <a:srgbClr val="9BBE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67" name="矩形 70">
            <a:extLst>
              <a:ext uri="{FF2B5EF4-FFF2-40B4-BE49-F238E27FC236}">
                <a16:creationId xmlns:a16="http://schemas.microsoft.com/office/drawing/2014/main" id="{430C640E-3DDD-4661-BB52-A32CA1B84004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44463" y="4316413"/>
            <a:ext cx="434657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zh-CN" sz="2000" dirty="0"/>
              <a:t>              </a:t>
            </a:r>
            <a:r>
              <a:rPr lang="zh-CN" altLang="en-US" sz="2000" dirty="0">
                <a:solidFill>
                  <a:srgbClr val="00B050"/>
                </a:solidFill>
              </a:rPr>
              <a:t>加入蜂鸣器、</a:t>
            </a:r>
          </a:p>
          <a:p>
            <a:pPr algn="ctr" eaLnBrk="1" hangingPunct="1"/>
            <a:r>
              <a:rPr lang="zh-CN" altLang="en-US" sz="2000" dirty="0">
                <a:solidFill>
                  <a:srgbClr val="00B050"/>
                </a:solidFill>
              </a:rPr>
              <a:t>            打电话等警告功能，</a:t>
            </a:r>
          </a:p>
          <a:p>
            <a:pPr algn="ctr" eaLnBrk="1" hangingPunct="1"/>
            <a:r>
              <a:rPr lang="zh-CN" altLang="en-US" sz="2000" dirty="0">
                <a:solidFill>
                  <a:srgbClr val="00B050"/>
                </a:solidFill>
              </a:rPr>
              <a:t>        多重预警</a:t>
            </a:r>
          </a:p>
        </p:txBody>
      </p:sp>
      <p:sp>
        <p:nvSpPr>
          <p:cNvPr id="45068" name="任意多边形 71">
            <a:extLst>
              <a:ext uri="{FF2B5EF4-FFF2-40B4-BE49-F238E27FC236}">
                <a16:creationId xmlns:a16="http://schemas.microsoft.com/office/drawing/2014/main" id="{1F05684A-8F43-46C6-95F3-88BA1FA3F78B}"/>
              </a:ext>
            </a:extLst>
          </p:cNvPr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1588" y="3857625"/>
            <a:ext cx="2032000" cy="715963"/>
          </a:xfrm>
          <a:custGeom>
            <a:avLst/>
            <a:gdLst>
              <a:gd name="T0" fmla="*/ 383909 w 1847850"/>
              <a:gd name="T1" fmla="*/ 0 h 652225"/>
              <a:gd name="T2" fmla="*/ 424717 w 1847850"/>
              <a:gd name="T3" fmla="*/ 0 h 652225"/>
              <a:gd name="T4" fmla="*/ 424717 w 1847850"/>
              <a:gd name="T5" fmla="*/ 788665 h 652225"/>
              <a:gd name="T6" fmla="*/ 6982294 w 1847850"/>
              <a:gd name="T7" fmla="*/ 788665 h 652225"/>
              <a:gd name="T8" fmla="*/ 6982294 w 1847850"/>
              <a:gd name="T9" fmla="*/ 828553 h 652225"/>
              <a:gd name="T10" fmla="*/ 424717 w 1847850"/>
              <a:gd name="T11" fmla="*/ 828553 h 652225"/>
              <a:gd name="T12" fmla="*/ 424717 w 1847850"/>
              <a:gd name="T13" fmla="*/ 2408494 h 652225"/>
              <a:gd name="T14" fmla="*/ 383909 w 1847850"/>
              <a:gd name="T15" fmla="*/ 2408494 h 652225"/>
              <a:gd name="T16" fmla="*/ 383909 w 1847850"/>
              <a:gd name="T17" fmla="*/ 828553 h 652225"/>
              <a:gd name="T18" fmla="*/ 0 w 1847850"/>
              <a:gd name="T19" fmla="*/ 828553 h 652225"/>
              <a:gd name="T20" fmla="*/ 0 w 1847850"/>
              <a:gd name="T21" fmla="*/ 788665 h 652225"/>
              <a:gd name="T22" fmla="*/ 383909 w 1847850"/>
              <a:gd name="T23" fmla="*/ 788665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01600" y="0"/>
                </a:moveTo>
                <a:lnTo>
                  <a:pt x="112400" y="0"/>
                </a:lnTo>
                <a:lnTo>
                  <a:pt x="112400" y="213573"/>
                </a:lnTo>
                <a:lnTo>
                  <a:pt x="1847850" y="213573"/>
                </a:lnTo>
                <a:lnTo>
                  <a:pt x="1847850" y="224373"/>
                </a:lnTo>
                <a:lnTo>
                  <a:pt x="112400" y="224373"/>
                </a:lnTo>
                <a:lnTo>
                  <a:pt x="112400" y="652225"/>
                </a:lnTo>
                <a:lnTo>
                  <a:pt x="101600" y="652225"/>
                </a:lnTo>
                <a:lnTo>
                  <a:pt x="101600" y="224373"/>
                </a:lnTo>
                <a:lnTo>
                  <a:pt x="0" y="224373"/>
                </a:lnTo>
                <a:lnTo>
                  <a:pt x="0" y="213573"/>
                </a:lnTo>
                <a:lnTo>
                  <a:pt x="101600" y="213573"/>
                </a:lnTo>
                <a:lnTo>
                  <a:pt x="101600" y="0"/>
                </a:lnTo>
                <a:close/>
              </a:path>
            </a:pathLst>
          </a:custGeom>
          <a:solidFill>
            <a:srgbClr val="9BBE4E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69" name="任意多边形 73">
            <a:extLst>
              <a:ext uri="{FF2B5EF4-FFF2-40B4-BE49-F238E27FC236}">
                <a16:creationId xmlns:a16="http://schemas.microsoft.com/office/drawing/2014/main" id="{DFE95AEF-2026-4364-8931-BFF43B51A847}"/>
              </a:ext>
            </a:extLst>
          </p:cNvPr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2570163" y="4175125"/>
            <a:ext cx="2030412" cy="715963"/>
          </a:xfrm>
          <a:custGeom>
            <a:avLst/>
            <a:gdLst>
              <a:gd name="T0" fmla="*/ 6491266 w 1847850"/>
              <a:gd name="T1" fmla="*/ 0 h 652225"/>
              <a:gd name="T2" fmla="*/ 6531661 w 1847850"/>
              <a:gd name="T3" fmla="*/ 0 h 652225"/>
              <a:gd name="T4" fmla="*/ 6531661 w 1847850"/>
              <a:gd name="T5" fmla="*/ 1579943 h 652225"/>
              <a:gd name="T6" fmla="*/ 6911684 w 1847850"/>
              <a:gd name="T7" fmla="*/ 1579943 h 652225"/>
              <a:gd name="T8" fmla="*/ 6911684 w 1847850"/>
              <a:gd name="T9" fmla="*/ 1619825 h 652225"/>
              <a:gd name="T10" fmla="*/ 6531661 w 1847850"/>
              <a:gd name="T11" fmla="*/ 1619825 h 652225"/>
              <a:gd name="T12" fmla="*/ 6531661 w 1847850"/>
              <a:gd name="T13" fmla="*/ 2408494 h 652225"/>
              <a:gd name="T14" fmla="*/ 6491266 w 1847850"/>
              <a:gd name="T15" fmla="*/ 2408494 h 652225"/>
              <a:gd name="T16" fmla="*/ 6491266 w 1847850"/>
              <a:gd name="T17" fmla="*/ 1619825 h 652225"/>
              <a:gd name="T18" fmla="*/ 0 w 1847850"/>
              <a:gd name="T19" fmla="*/ 1619825 h 652225"/>
              <a:gd name="T20" fmla="*/ 0 w 1847850"/>
              <a:gd name="T21" fmla="*/ 1579943 h 652225"/>
              <a:gd name="T22" fmla="*/ 6491266 w 1847850"/>
              <a:gd name="T23" fmla="*/ 1579943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735450" y="0"/>
                </a:moveTo>
                <a:lnTo>
                  <a:pt x="1746250" y="0"/>
                </a:lnTo>
                <a:lnTo>
                  <a:pt x="1746250" y="427852"/>
                </a:lnTo>
                <a:lnTo>
                  <a:pt x="1847850" y="427852"/>
                </a:lnTo>
                <a:lnTo>
                  <a:pt x="1847850" y="438652"/>
                </a:lnTo>
                <a:lnTo>
                  <a:pt x="1746250" y="438652"/>
                </a:lnTo>
                <a:lnTo>
                  <a:pt x="1746250" y="652225"/>
                </a:lnTo>
                <a:lnTo>
                  <a:pt x="1735450" y="652225"/>
                </a:lnTo>
                <a:lnTo>
                  <a:pt x="1735450" y="438652"/>
                </a:lnTo>
                <a:lnTo>
                  <a:pt x="0" y="438652"/>
                </a:lnTo>
                <a:lnTo>
                  <a:pt x="0" y="427852"/>
                </a:lnTo>
                <a:lnTo>
                  <a:pt x="1735450" y="427852"/>
                </a:lnTo>
                <a:lnTo>
                  <a:pt x="1735450" y="0"/>
                </a:lnTo>
                <a:close/>
              </a:path>
            </a:pathLst>
          </a:custGeom>
          <a:solidFill>
            <a:srgbClr val="9BBE4E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70" name="任意多边形 74">
            <a:extLst>
              <a:ext uri="{FF2B5EF4-FFF2-40B4-BE49-F238E27FC236}">
                <a16:creationId xmlns:a16="http://schemas.microsoft.com/office/drawing/2014/main" id="{CE2C7D94-06BE-4EE8-9705-D854E5373DF2}"/>
              </a:ext>
            </a:extLst>
          </p:cNvPr>
          <p:cNvSpPr>
            <a:spLocks/>
          </p:cNvSpPr>
          <p:nvPr>
            <p:custDataLst>
              <p:tags r:id="rId10"/>
            </p:custDataLst>
          </p:nvPr>
        </p:nvSpPr>
        <p:spPr bwMode="auto">
          <a:xfrm>
            <a:off x="2625725" y="4219575"/>
            <a:ext cx="2030413" cy="715963"/>
          </a:xfrm>
          <a:custGeom>
            <a:avLst/>
            <a:gdLst>
              <a:gd name="T0" fmla="*/ 6491303 w 1847850"/>
              <a:gd name="T1" fmla="*/ 0 h 652225"/>
              <a:gd name="T2" fmla="*/ 6531703 w 1847850"/>
              <a:gd name="T3" fmla="*/ 0 h 652225"/>
              <a:gd name="T4" fmla="*/ 6531703 w 1847850"/>
              <a:gd name="T5" fmla="*/ 1579943 h 652225"/>
              <a:gd name="T6" fmla="*/ 6911734 w 1847850"/>
              <a:gd name="T7" fmla="*/ 1579943 h 652225"/>
              <a:gd name="T8" fmla="*/ 6911734 w 1847850"/>
              <a:gd name="T9" fmla="*/ 1619825 h 652225"/>
              <a:gd name="T10" fmla="*/ 6531703 w 1847850"/>
              <a:gd name="T11" fmla="*/ 1619825 h 652225"/>
              <a:gd name="T12" fmla="*/ 6531703 w 1847850"/>
              <a:gd name="T13" fmla="*/ 2408494 h 652225"/>
              <a:gd name="T14" fmla="*/ 6491303 w 1847850"/>
              <a:gd name="T15" fmla="*/ 2408494 h 652225"/>
              <a:gd name="T16" fmla="*/ 6491303 w 1847850"/>
              <a:gd name="T17" fmla="*/ 1619825 h 652225"/>
              <a:gd name="T18" fmla="*/ 0 w 1847850"/>
              <a:gd name="T19" fmla="*/ 1619825 h 652225"/>
              <a:gd name="T20" fmla="*/ 0 w 1847850"/>
              <a:gd name="T21" fmla="*/ 1579943 h 652225"/>
              <a:gd name="T22" fmla="*/ 6491303 w 1847850"/>
              <a:gd name="T23" fmla="*/ 1579943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735450" y="0"/>
                </a:moveTo>
                <a:lnTo>
                  <a:pt x="1746250" y="0"/>
                </a:lnTo>
                <a:lnTo>
                  <a:pt x="1746250" y="427852"/>
                </a:lnTo>
                <a:lnTo>
                  <a:pt x="1847850" y="427852"/>
                </a:lnTo>
                <a:lnTo>
                  <a:pt x="1847850" y="438652"/>
                </a:lnTo>
                <a:lnTo>
                  <a:pt x="1746250" y="438652"/>
                </a:lnTo>
                <a:lnTo>
                  <a:pt x="1746250" y="652225"/>
                </a:lnTo>
                <a:lnTo>
                  <a:pt x="1735450" y="652225"/>
                </a:lnTo>
                <a:lnTo>
                  <a:pt x="1735450" y="438652"/>
                </a:lnTo>
                <a:lnTo>
                  <a:pt x="0" y="438652"/>
                </a:lnTo>
                <a:lnTo>
                  <a:pt x="0" y="427852"/>
                </a:lnTo>
                <a:lnTo>
                  <a:pt x="1735450" y="427852"/>
                </a:lnTo>
                <a:lnTo>
                  <a:pt x="1735450" y="0"/>
                </a:lnTo>
                <a:close/>
              </a:path>
            </a:pathLst>
          </a:custGeom>
          <a:solidFill>
            <a:srgbClr val="9BBE4E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71" name="任意多边形 96">
            <a:extLst>
              <a:ext uri="{FF2B5EF4-FFF2-40B4-BE49-F238E27FC236}">
                <a16:creationId xmlns:a16="http://schemas.microsoft.com/office/drawing/2014/main" id="{E43360DC-875C-4491-B979-D02FFBFF2C10}"/>
              </a:ext>
            </a:extLst>
          </p:cNvPr>
          <p:cNvSpPr>
            <a:spLocks/>
          </p:cNvSpPr>
          <p:nvPr>
            <p:custDataLst>
              <p:tags r:id="rId11"/>
            </p:custDataLst>
          </p:nvPr>
        </p:nvSpPr>
        <p:spPr bwMode="auto">
          <a:xfrm>
            <a:off x="5289550" y="2205932"/>
            <a:ext cx="3032125" cy="1797050"/>
          </a:xfrm>
          <a:custGeom>
            <a:avLst/>
            <a:gdLst>
              <a:gd name="T0" fmla="*/ 0 w 1469707"/>
              <a:gd name="T1" fmla="*/ 29710331 h 1419196"/>
              <a:gd name="T2" fmla="*/ 1156494940 w 1469707"/>
              <a:gd name="T3" fmla="*/ 29710331 h 1419196"/>
              <a:gd name="T4" fmla="*/ 1156494940 w 1469707"/>
              <a:gd name="T5" fmla="*/ 37417096 h 1419196"/>
              <a:gd name="T6" fmla="*/ 2147483646 w 1469707"/>
              <a:gd name="T7" fmla="*/ 37417096 h 1419196"/>
              <a:gd name="T8" fmla="*/ 2147483646 w 1469707"/>
              <a:gd name="T9" fmla="*/ 29710331 h 1419196"/>
              <a:gd name="T10" fmla="*/ 2147483646 w 1469707"/>
              <a:gd name="T11" fmla="*/ 29710331 h 1419196"/>
              <a:gd name="T12" fmla="*/ 2147483646 w 1469707"/>
              <a:gd name="T13" fmla="*/ 37417096 h 1419196"/>
              <a:gd name="T14" fmla="*/ 2147483646 w 1469707"/>
              <a:gd name="T15" fmla="*/ 38662594 h 1419196"/>
              <a:gd name="T16" fmla="*/ 2147483646 w 1469707"/>
              <a:gd name="T17" fmla="*/ 38662594 h 1419196"/>
              <a:gd name="T18" fmla="*/ 1156494940 w 1469707"/>
              <a:gd name="T19" fmla="*/ 38662594 h 1419196"/>
              <a:gd name="T20" fmla="*/ 0 w 1469707"/>
              <a:gd name="T21" fmla="*/ 38662594 h 1419196"/>
              <a:gd name="T22" fmla="*/ 0 w 1469707"/>
              <a:gd name="T23" fmla="*/ 37417096 h 1419196"/>
              <a:gd name="T24" fmla="*/ 0 w 1469707"/>
              <a:gd name="T25" fmla="*/ 0 h 1419196"/>
              <a:gd name="T26" fmla="*/ 1156494940 w 1469707"/>
              <a:gd name="T27" fmla="*/ 0 h 1419196"/>
              <a:gd name="T28" fmla="*/ 2147483646 w 1469707"/>
              <a:gd name="T29" fmla="*/ 0 h 1419196"/>
              <a:gd name="T30" fmla="*/ 2147483646 w 1469707"/>
              <a:gd name="T31" fmla="*/ 0 h 1419196"/>
              <a:gd name="T32" fmla="*/ 2147483646 w 1469707"/>
              <a:gd name="T33" fmla="*/ 1245491 h 1419196"/>
              <a:gd name="T34" fmla="*/ 2147483646 w 1469707"/>
              <a:gd name="T35" fmla="*/ 8952234 h 1419196"/>
              <a:gd name="T36" fmla="*/ 2147483646 w 1469707"/>
              <a:gd name="T37" fmla="*/ 8952234 h 1419196"/>
              <a:gd name="T38" fmla="*/ 2147483646 w 1469707"/>
              <a:gd name="T39" fmla="*/ 1245491 h 1419196"/>
              <a:gd name="T40" fmla="*/ 1156494940 w 1469707"/>
              <a:gd name="T41" fmla="*/ 1245491 h 1419196"/>
              <a:gd name="T42" fmla="*/ 1156494940 w 1469707"/>
              <a:gd name="T43" fmla="*/ 8952234 h 1419196"/>
              <a:gd name="T44" fmla="*/ 0 w 1469707"/>
              <a:gd name="T45" fmla="*/ 8952234 h 1419196"/>
              <a:gd name="T46" fmla="*/ 0 w 1469707"/>
              <a:gd name="T47" fmla="*/ 1245491 h 141919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1469707"/>
              <a:gd name="T73" fmla="*/ 0 h 1419196"/>
              <a:gd name="T74" fmla="*/ 1469707 w 1469707"/>
              <a:gd name="T75" fmla="*/ 1419196 h 141919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1469707" h="1419196">
                <a:moveTo>
                  <a:pt x="0" y="1090584"/>
                </a:moveTo>
                <a:lnTo>
                  <a:pt x="45719" y="1090584"/>
                </a:lnTo>
                <a:lnTo>
                  <a:pt x="45719" y="1373477"/>
                </a:lnTo>
                <a:lnTo>
                  <a:pt x="1423988" y="1373477"/>
                </a:lnTo>
                <a:lnTo>
                  <a:pt x="1423988" y="1090584"/>
                </a:lnTo>
                <a:lnTo>
                  <a:pt x="1469707" y="1090584"/>
                </a:lnTo>
                <a:lnTo>
                  <a:pt x="1469707" y="1373477"/>
                </a:lnTo>
                <a:lnTo>
                  <a:pt x="1469707" y="1419196"/>
                </a:lnTo>
                <a:lnTo>
                  <a:pt x="1423988" y="1419196"/>
                </a:lnTo>
                <a:lnTo>
                  <a:pt x="45719" y="1419196"/>
                </a:lnTo>
                <a:lnTo>
                  <a:pt x="0" y="1419196"/>
                </a:lnTo>
                <a:lnTo>
                  <a:pt x="0" y="1373477"/>
                </a:lnTo>
                <a:lnTo>
                  <a:pt x="0" y="1090584"/>
                </a:lnTo>
                <a:close/>
                <a:moveTo>
                  <a:pt x="0" y="0"/>
                </a:moveTo>
                <a:lnTo>
                  <a:pt x="45719" y="0"/>
                </a:lnTo>
                <a:lnTo>
                  <a:pt x="1423988" y="0"/>
                </a:lnTo>
                <a:lnTo>
                  <a:pt x="1469707" y="0"/>
                </a:lnTo>
                <a:lnTo>
                  <a:pt x="1469707" y="45719"/>
                </a:lnTo>
                <a:lnTo>
                  <a:pt x="1469707" y="328612"/>
                </a:lnTo>
                <a:lnTo>
                  <a:pt x="1423988" y="328612"/>
                </a:lnTo>
                <a:lnTo>
                  <a:pt x="1423988" y="45719"/>
                </a:lnTo>
                <a:lnTo>
                  <a:pt x="45719" y="45719"/>
                </a:lnTo>
                <a:lnTo>
                  <a:pt x="45719" y="328612"/>
                </a:lnTo>
                <a:lnTo>
                  <a:pt x="0" y="328612"/>
                </a:lnTo>
                <a:lnTo>
                  <a:pt x="0" y="45719"/>
                </a:lnTo>
                <a:lnTo>
                  <a:pt x="0" y="0"/>
                </a:lnTo>
                <a:close/>
              </a:path>
            </a:pathLst>
          </a:custGeom>
          <a:solidFill>
            <a:srgbClr val="EBA85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72" name="矩形 97">
            <a:extLst>
              <a:ext uri="{FF2B5EF4-FFF2-40B4-BE49-F238E27FC236}">
                <a16:creationId xmlns:a16="http://schemas.microsoft.com/office/drawing/2014/main" id="{20C67008-D3D5-4640-97C0-952FB258EFB5}"/>
              </a:ext>
            </a:extLst>
          </p:cNvPr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4590326" y="2906713"/>
            <a:ext cx="4344987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kumimoji="1" lang="zh-CN" altLang="en-US" sz="2000" b="1" noProof="1">
                <a:gradFill>
                  <a:gsLst>
                    <a:gs pos="0">
                      <a:srgbClr val="F46B68"/>
                    </a:gs>
                    <a:gs pos="90000">
                      <a:srgbClr val="C01B00"/>
                    </a:gs>
                  </a:gsLst>
                  <a:lin ang="27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组合定位，及时警报</a:t>
            </a:r>
            <a:endParaRPr lang="zh-CN" altLang="en-US" sz="2000" dirty="0">
              <a:solidFill>
                <a:srgbClr val="FB8903"/>
              </a:solidFill>
            </a:endParaRPr>
          </a:p>
        </p:txBody>
      </p:sp>
      <p:sp>
        <p:nvSpPr>
          <p:cNvPr id="45073" name="任意多边形 98">
            <a:extLst>
              <a:ext uri="{FF2B5EF4-FFF2-40B4-BE49-F238E27FC236}">
                <a16:creationId xmlns:a16="http://schemas.microsoft.com/office/drawing/2014/main" id="{1F236AB5-8128-44D9-9EFA-7EFC74D40328}"/>
              </a:ext>
            </a:extLst>
          </p:cNvPr>
          <p:cNvSpPr>
            <a:spLocks/>
          </p:cNvSpPr>
          <p:nvPr>
            <p:custDataLst>
              <p:tags r:id="rId13"/>
            </p:custDataLst>
          </p:nvPr>
        </p:nvSpPr>
        <p:spPr bwMode="auto">
          <a:xfrm>
            <a:off x="4260850" y="2643188"/>
            <a:ext cx="2030413" cy="717550"/>
          </a:xfrm>
          <a:custGeom>
            <a:avLst/>
            <a:gdLst>
              <a:gd name="T0" fmla="*/ 380028 w 1847850"/>
              <a:gd name="T1" fmla="*/ 0 h 652225"/>
              <a:gd name="T2" fmla="*/ 420426 w 1847850"/>
              <a:gd name="T3" fmla="*/ 0 h 652225"/>
              <a:gd name="T4" fmla="*/ 420426 w 1847850"/>
              <a:gd name="T5" fmla="*/ 811697 h 652225"/>
              <a:gd name="T6" fmla="*/ 6911734 w 1847850"/>
              <a:gd name="T7" fmla="*/ 811697 h 652225"/>
              <a:gd name="T8" fmla="*/ 6911734 w 1847850"/>
              <a:gd name="T9" fmla="*/ 852745 h 652225"/>
              <a:gd name="T10" fmla="*/ 420426 w 1847850"/>
              <a:gd name="T11" fmla="*/ 852745 h 652225"/>
              <a:gd name="T12" fmla="*/ 420426 w 1847850"/>
              <a:gd name="T13" fmla="*/ 2478827 h 652225"/>
              <a:gd name="T14" fmla="*/ 380028 w 1847850"/>
              <a:gd name="T15" fmla="*/ 2478827 h 652225"/>
              <a:gd name="T16" fmla="*/ 380028 w 1847850"/>
              <a:gd name="T17" fmla="*/ 852745 h 652225"/>
              <a:gd name="T18" fmla="*/ 0 w 1847850"/>
              <a:gd name="T19" fmla="*/ 852745 h 652225"/>
              <a:gd name="T20" fmla="*/ 0 w 1847850"/>
              <a:gd name="T21" fmla="*/ 811697 h 652225"/>
              <a:gd name="T22" fmla="*/ 380028 w 1847850"/>
              <a:gd name="T23" fmla="*/ 811697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01600" y="0"/>
                </a:moveTo>
                <a:lnTo>
                  <a:pt x="112400" y="0"/>
                </a:lnTo>
                <a:lnTo>
                  <a:pt x="112400" y="213573"/>
                </a:lnTo>
                <a:lnTo>
                  <a:pt x="1847850" y="213573"/>
                </a:lnTo>
                <a:lnTo>
                  <a:pt x="1847850" y="224373"/>
                </a:lnTo>
                <a:lnTo>
                  <a:pt x="112400" y="224373"/>
                </a:lnTo>
                <a:lnTo>
                  <a:pt x="112400" y="652225"/>
                </a:lnTo>
                <a:lnTo>
                  <a:pt x="101600" y="652225"/>
                </a:lnTo>
                <a:lnTo>
                  <a:pt x="101600" y="224373"/>
                </a:lnTo>
                <a:lnTo>
                  <a:pt x="0" y="224373"/>
                </a:lnTo>
                <a:lnTo>
                  <a:pt x="0" y="213573"/>
                </a:lnTo>
                <a:lnTo>
                  <a:pt x="101600" y="213573"/>
                </a:lnTo>
                <a:lnTo>
                  <a:pt x="101600" y="0"/>
                </a:lnTo>
                <a:close/>
              </a:path>
            </a:pathLst>
          </a:custGeom>
          <a:solidFill>
            <a:srgbClr val="EBA85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74" name="任意多边形 99">
            <a:extLst>
              <a:ext uri="{FF2B5EF4-FFF2-40B4-BE49-F238E27FC236}">
                <a16:creationId xmlns:a16="http://schemas.microsoft.com/office/drawing/2014/main" id="{E0890857-D971-4718-95B2-4FEA9DA4CA5C}"/>
              </a:ext>
            </a:extLst>
          </p:cNvPr>
          <p:cNvSpPr>
            <a:spLocks/>
          </p:cNvSpPr>
          <p:nvPr>
            <p:custDataLst>
              <p:tags r:id="rId14"/>
            </p:custDataLst>
          </p:nvPr>
        </p:nvSpPr>
        <p:spPr bwMode="auto">
          <a:xfrm>
            <a:off x="4935538" y="2681288"/>
            <a:ext cx="2030412" cy="715962"/>
          </a:xfrm>
          <a:custGeom>
            <a:avLst/>
            <a:gdLst>
              <a:gd name="T0" fmla="*/ 380024 w 1847850"/>
              <a:gd name="T1" fmla="*/ 0 h 652225"/>
              <a:gd name="T2" fmla="*/ 420423 w 1847850"/>
              <a:gd name="T3" fmla="*/ 0 h 652225"/>
              <a:gd name="T4" fmla="*/ 420423 w 1847850"/>
              <a:gd name="T5" fmla="*/ 788652 h 652225"/>
              <a:gd name="T6" fmla="*/ 6911684 w 1847850"/>
              <a:gd name="T7" fmla="*/ 788652 h 652225"/>
              <a:gd name="T8" fmla="*/ 6911684 w 1847850"/>
              <a:gd name="T9" fmla="*/ 828536 h 652225"/>
              <a:gd name="T10" fmla="*/ 420423 w 1847850"/>
              <a:gd name="T11" fmla="*/ 828536 h 652225"/>
              <a:gd name="T12" fmla="*/ 420423 w 1847850"/>
              <a:gd name="T13" fmla="*/ 2408450 h 652225"/>
              <a:gd name="T14" fmla="*/ 380024 w 1847850"/>
              <a:gd name="T15" fmla="*/ 2408450 h 652225"/>
              <a:gd name="T16" fmla="*/ 380024 w 1847850"/>
              <a:gd name="T17" fmla="*/ 828536 h 652225"/>
              <a:gd name="T18" fmla="*/ 0 w 1847850"/>
              <a:gd name="T19" fmla="*/ 828536 h 652225"/>
              <a:gd name="T20" fmla="*/ 0 w 1847850"/>
              <a:gd name="T21" fmla="*/ 788652 h 652225"/>
              <a:gd name="T22" fmla="*/ 380024 w 1847850"/>
              <a:gd name="T23" fmla="*/ 788652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01600" y="0"/>
                </a:moveTo>
                <a:lnTo>
                  <a:pt x="112400" y="0"/>
                </a:lnTo>
                <a:lnTo>
                  <a:pt x="112400" y="213573"/>
                </a:lnTo>
                <a:lnTo>
                  <a:pt x="1847850" y="213573"/>
                </a:lnTo>
                <a:lnTo>
                  <a:pt x="1847850" y="224373"/>
                </a:lnTo>
                <a:lnTo>
                  <a:pt x="112400" y="224373"/>
                </a:lnTo>
                <a:lnTo>
                  <a:pt x="112400" y="652225"/>
                </a:lnTo>
                <a:lnTo>
                  <a:pt x="101600" y="652225"/>
                </a:lnTo>
                <a:lnTo>
                  <a:pt x="101600" y="224373"/>
                </a:lnTo>
                <a:lnTo>
                  <a:pt x="0" y="224373"/>
                </a:lnTo>
                <a:lnTo>
                  <a:pt x="0" y="213573"/>
                </a:lnTo>
                <a:lnTo>
                  <a:pt x="101600" y="213573"/>
                </a:lnTo>
                <a:lnTo>
                  <a:pt x="101600" y="0"/>
                </a:lnTo>
                <a:close/>
              </a:path>
            </a:pathLst>
          </a:custGeom>
          <a:solidFill>
            <a:srgbClr val="EBA85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75" name="任意多边形 100">
            <a:extLst>
              <a:ext uri="{FF2B5EF4-FFF2-40B4-BE49-F238E27FC236}">
                <a16:creationId xmlns:a16="http://schemas.microsoft.com/office/drawing/2014/main" id="{7F0857E3-8CC5-4FBE-99F6-E25D7583CA6F}"/>
              </a:ext>
            </a:extLst>
          </p:cNvPr>
          <p:cNvSpPr>
            <a:spLocks/>
          </p:cNvSpPr>
          <p:nvPr>
            <p:custDataLst>
              <p:tags r:id="rId15"/>
            </p:custDataLst>
          </p:nvPr>
        </p:nvSpPr>
        <p:spPr bwMode="auto">
          <a:xfrm>
            <a:off x="7226300" y="2959100"/>
            <a:ext cx="2030413" cy="715963"/>
          </a:xfrm>
          <a:custGeom>
            <a:avLst/>
            <a:gdLst>
              <a:gd name="T0" fmla="*/ 6491303 w 1847850"/>
              <a:gd name="T1" fmla="*/ 0 h 652225"/>
              <a:gd name="T2" fmla="*/ 6531703 w 1847850"/>
              <a:gd name="T3" fmla="*/ 0 h 652225"/>
              <a:gd name="T4" fmla="*/ 6531703 w 1847850"/>
              <a:gd name="T5" fmla="*/ 1579943 h 652225"/>
              <a:gd name="T6" fmla="*/ 6911734 w 1847850"/>
              <a:gd name="T7" fmla="*/ 1579943 h 652225"/>
              <a:gd name="T8" fmla="*/ 6911734 w 1847850"/>
              <a:gd name="T9" fmla="*/ 1619825 h 652225"/>
              <a:gd name="T10" fmla="*/ 6531703 w 1847850"/>
              <a:gd name="T11" fmla="*/ 1619825 h 652225"/>
              <a:gd name="T12" fmla="*/ 6531703 w 1847850"/>
              <a:gd name="T13" fmla="*/ 2408494 h 652225"/>
              <a:gd name="T14" fmla="*/ 6491303 w 1847850"/>
              <a:gd name="T15" fmla="*/ 2408494 h 652225"/>
              <a:gd name="T16" fmla="*/ 6491303 w 1847850"/>
              <a:gd name="T17" fmla="*/ 1619825 h 652225"/>
              <a:gd name="T18" fmla="*/ 0 w 1847850"/>
              <a:gd name="T19" fmla="*/ 1619825 h 652225"/>
              <a:gd name="T20" fmla="*/ 0 w 1847850"/>
              <a:gd name="T21" fmla="*/ 1579943 h 652225"/>
              <a:gd name="T22" fmla="*/ 6491303 w 1847850"/>
              <a:gd name="T23" fmla="*/ 1579943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735450" y="0"/>
                </a:moveTo>
                <a:lnTo>
                  <a:pt x="1746250" y="0"/>
                </a:lnTo>
                <a:lnTo>
                  <a:pt x="1746250" y="427852"/>
                </a:lnTo>
                <a:lnTo>
                  <a:pt x="1847850" y="427852"/>
                </a:lnTo>
                <a:lnTo>
                  <a:pt x="1847850" y="438652"/>
                </a:lnTo>
                <a:lnTo>
                  <a:pt x="1746250" y="438652"/>
                </a:lnTo>
                <a:lnTo>
                  <a:pt x="1746250" y="652225"/>
                </a:lnTo>
                <a:lnTo>
                  <a:pt x="1735450" y="652225"/>
                </a:lnTo>
                <a:lnTo>
                  <a:pt x="1735450" y="438652"/>
                </a:lnTo>
                <a:lnTo>
                  <a:pt x="0" y="438652"/>
                </a:lnTo>
                <a:lnTo>
                  <a:pt x="0" y="427852"/>
                </a:lnTo>
                <a:lnTo>
                  <a:pt x="1735450" y="427852"/>
                </a:lnTo>
                <a:lnTo>
                  <a:pt x="1735450" y="0"/>
                </a:lnTo>
                <a:close/>
              </a:path>
            </a:pathLst>
          </a:custGeom>
          <a:solidFill>
            <a:srgbClr val="EBA85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76" name="任意多边形 101">
            <a:extLst>
              <a:ext uri="{FF2B5EF4-FFF2-40B4-BE49-F238E27FC236}">
                <a16:creationId xmlns:a16="http://schemas.microsoft.com/office/drawing/2014/main" id="{BE260ABF-F695-4D57-AEF7-1A293AE22B03}"/>
              </a:ext>
            </a:extLst>
          </p:cNvPr>
          <p:cNvSpPr>
            <a:spLocks/>
          </p:cNvSpPr>
          <p:nvPr>
            <p:custDataLst>
              <p:tags r:id="rId16"/>
            </p:custDataLst>
          </p:nvPr>
        </p:nvSpPr>
        <p:spPr bwMode="auto">
          <a:xfrm>
            <a:off x="7281863" y="3011488"/>
            <a:ext cx="2030412" cy="715962"/>
          </a:xfrm>
          <a:custGeom>
            <a:avLst/>
            <a:gdLst>
              <a:gd name="T0" fmla="*/ 6491266 w 1847850"/>
              <a:gd name="T1" fmla="*/ 0 h 652225"/>
              <a:gd name="T2" fmla="*/ 6531661 w 1847850"/>
              <a:gd name="T3" fmla="*/ 0 h 652225"/>
              <a:gd name="T4" fmla="*/ 6531661 w 1847850"/>
              <a:gd name="T5" fmla="*/ 1579918 h 652225"/>
              <a:gd name="T6" fmla="*/ 6911684 w 1847850"/>
              <a:gd name="T7" fmla="*/ 1579918 h 652225"/>
              <a:gd name="T8" fmla="*/ 6911684 w 1847850"/>
              <a:gd name="T9" fmla="*/ 1619797 h 652225"/>
              <a:gd name="T10" fmla="*/ 6531661 w 1847850"/>
              <a:gd name="T11" fmla="*/ 1619797 h 652225"/>
              <a:gd name="T12" fmla="*/ 6531661 w 1847850"/>
              <a:gd name="T13" fmla="*/ 2408450 h 652225"/>
              <a:gd name="T14" fmla="*/ 6491266 w 1847850"/>
              <a:gd name="T15" fmla="*/ 2408450 h 652225"/>
              <a:gd name="T16" fmla="*/ 6491266 w 1847850"/>
              <a:gd name="T17" fmla="*/ 1619797 h 652225"/>
              <a:gd name="T18" fmla="*/ 0 w 1847850"/>
              <a:gd name="T19" fmla="*/ 1619797 h 652225"/>
              <a:gd name="T20" fmla="*/ 0 w 1847850"/>
              <a:gd name="T21" fmla="*/ 1579918 h 652225"/>
              <a:gd name="T22" fmla="*/ 6491266 w 1847850"/>
              <a:gd name="T23" fmla="*/ 1579918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735450" y="0"/>
                </a:moveTo>
                <a:lnTo>
                  <a:pt x="1746250" y="0"/>
                </a:lnTo>
                <a:lnTo>
                  <a:pt x="1746250" y="427852"/>
                </a:lnTo>
                <a:lnTo>
                  <a:pt x="1847850" y="427852"/>
                </a:lnTo>
                <a:lnTo>
                  <a:pt x="1847850" y="438652"/>
                </a:lnTo>
                <a:lnTo>
                  <a:pt x="1746250" y="438652"/>
                </a:lnTo>
                <a:lnTo>
                  <a:pt x="1746250" y="652225"/>
                </a:lnTo>
                <a:lnTo>
                  <a:pt x="1735450" y="652225"/>
                </a:lnTo>
                <a:lnTo>
                  <a:pt x="1735450" y="438652"/>
                </a:lnTo>
                <a:lnTo>
                  <a:pt x="0" y="438652"/>
                </a:lnTo>
                <a:lnTo>
                  <a:pt x="0" y="427852"/>
                </a:lnTo>
                <a:lnTo>
                  <a:pt x="1735450" y="427852"/>
                </a:lnTo>
                <a:lnTo>
                  <a:pt x="1735450" y="0"/>
                </a:lnTo>
                <a:close/>
              </a:path>
            </a:pathLst>
          </a:custGeom>
          <a:solidFill>
            <a:srgbClr val="EBA85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77" name="任意多边形 103">
            <a:extLst>
              <a:ext uri="{FF2B5EF4-FFF2-40B4-BE49-F238E27FC236}">
                <a16:creationId xmlns:a16="http://schemas.microsoft.com/office/drawing/2014/main" id="{05A420F0-2472-4DBC-BE8B-2326C3713370}"/>
              </a:ext>
            </a:extLst>
          </p:cNvPr>
          <p:cNvSpPr>
            <a:spLocks/>
          </p:cNvSpPr>
          <p:nvPr>
            <p:custDataLst>
              <p:tags r:id="rId17"/>
            </p:custDataLst>
          </p:nvPr>
        </p:nvSpPr>
        <p:spPr bwMode="auto">
          <a:xfrm>
            <a:off x="5199063" y="4432300"/>
            <a:ext cx="3246437" cy="1676400"/>
          </a:xfrm>
          <a:custGeom>
            <a:avLst/>
            <a:gdLst>
              <a:gd name="T0" fmla="*/ 0 w 1469707"/>
              <a:gd name="T1" fmla="*/ 11225052 h 1419196"/>
              <a:gd name="T2" fmla="*/ 2147483646 w 1469707"/>
              <a:gd name="T3" fmla="*/ 11225052 h 1419196"/>
              <a:gd name="T4" fmla="*/ 2147483646 w 1469707"/>
              <a:gd name="T5" fmla="*/ 14136781 h 1419196"/>
              <a:gd name="T6" fmla="*/ 2147483646 w 1469707"/>
              <a:gd name="T7" fmla="*/ 14136781 h 1419196"/>
              <a:gd name="T8" fmla="*/ 2147483646 w 1469707"/>
              <a:gd name="T9" fmla="*/ 11225052 h 1419196"/>
              <a:gd name="T10" fmla="*/ 2147483646 w 1469707"/>
              <a:gd name="T11" fmla="*/ 11225052 h 1419196"/>
              <a:gd name="T12" fmla="*/ 2147483646 w 1469707"/>
              <a:gd name="T13" fmla="*/ 14136781 h 1419196"/>
              <a:gd name="T14" fmla="*/ 2147483646 w 1469707"/>
              <a:gd name="T15" fmla="*/ 14607335 h 1419196"/>
              <a:gd name="T16" fmla="*/ 2147483646 w 1469707"/>
              <a:gd name="T17" fmla="*/ 14607335 h 1419196"/>
              <a:gd name="T18" fmla="*/ 2147483646 w 1469707"/>
              <a:gd name="T19" fmla="*/ 14607335 h 1419196"/>
              <a:gd name="T20" fmla="*/ 0 w 1469707"/>
              <a:gd name="T21" fmla="*/ 14607335 h 1419196"/>
              <a:gd name="T22" fmla="*/ 0 w 1469707"/>
              <a:gd name="T23" fmla="*/ 14136781 h 1419196"/>
              <a:gd name="T24" fmla="*/ 0 w 1469707"/>
              <a:gd name="T25" fmla="*/ 0 h 1419196"/>
              <a:gd name="T26" fmla="*/ 2147483646 w 1469707"/>
              <a:gd name="T27" fmla="*/ 0 h 1419196"/>
              <a:gd name="T28" fmla="*/ 2147483646 w 1469707"/>
              <a:gd name="T29" fmla="*/ 0 h 1419196"/>
              <a:gd name="T30" fmla="*/ 2147483646 w 1469707"/>
              <a:gd name="T31" fmla="*/ 0 h 1419196"/>
              <a:gd name="T32" fmla="*/ 2147483646 w 1469707"/>
              <a:gd name="T33" fmla="*/ 470573 h 1419196"/>
              <a:gd name="T34" fmla="*/ 2147483646 w 1469707"/>
              <a:gd name="T35" fmla="*/ 3382308 h 1419196"/>
              <a:gd name="T36" fmla="*/ 2147483646 w 1469707"/>
              <a:gd name="T37" fmla="*/ 3382308 h 1419196"/>
              <a:gd name="T38" fmla="*/ 2147483646 w 1469707"/>
              <a:gd name="T39" fmla="*/ 470573 h 1419196"/>
              <a:gd name="T40" fmla="*/ 2147483646 w 1469707"/>
              <a:gd name="T41" fmla="*/ 470573 h 1419196"/>
              <a:gd name="T42" fmla="*/ 2147483646 w 1469707"/>
              <a:gd name="T43" fmla="*/ 3382308 h 1419196"/>
              <a:gd name="T44" fmla="*/ 0 w 1469707"/>
              <a:gd name="T45" fmla="*/ 3382308 h 1419196"/>
              <a:gd name="T46" fmla="*/ 0 w 1469707"/>
              <a:gd name="T47" fmla="*/ 470573 h 141919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1469707"/>
              <a:gd name="T73" fmla="*/ 0 h 1419196"/>
              <a:gd name="T74" fmla="*/ 1469707 w 1469707"/>
              <a:gd name="T75" fmla="*/ 1419196 h 141919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1469707" h="1419196">
                <a:moveTo>
                  <a:pt x="0" y="1090584"/>
                </a:moveTo>
                <a:lnTo>
                  <a:pt x="45719" y="1090584"/>
                </a:lnTo>
                <a:lnTo>
                  <a:pt x="45719" y="1373477"/>
                </a:lnTo>
                <a:lnTo>
                  <a:pt x="1423988" y="1373477"/>
                </a:lnTo>
                <a:lnTo>
                  <a:pt x="1423988" y="1090584"/>
                </a:lnTo>
                <a:lnTo>
                  <a:pt x="1469707" y="1090584"/>
                </a:lnTo>
                <a:lnTo>
                  <a:pt x="1469707" y="1373477"/>
                </a:lnTo>
                <a:lnTo>
                  <a:pt x="1469707" y="1419196"/>
                </a:lnTo>
                <a:lnTo>
                  <a:pt x="1423988" y="1419196"/>
                </a:lnTo>
                <a:lnTo>
                  <a:pt x="45719" y="1419196"/>
                </a:lnTo>
                <a:lnTo>
                  <a:pt x="0" y="1419196"/>
                </a:lnTo>
                <a:lnTo>
                  <a:pt x="0" y="1373477"/>
                </a:lnTo>
                <a:lnTo>
                  <a:pt x="0" y="1090584"/>
                </a:lnTo>
                <a:close/>
                <a:moveTo>
                  <a:pt x="0" y="0"/>
                </a:moveTo>
                <a:lnTo>
                  <a:pt x="45719" y="0"/>
                </a:lnTo>
                <a:lnTo>
                  <a:pt x="1423988" y="0"/>
                </a:lnTo>
                <a:lnTo>
                  <a:pt x="1469707" y="0"/>
                </a:lnTo>
                <a:lnTo>
                  <a:pt x="1469707" y="45719"/>
                </a:lnTo>
                <a:lnTo>
                  <a:pt x="1469707" y="328612"/>
                </a:lnTo>
                <a:lnTo>
                  <a:pt x="1423988" y="328612"/>
                </a:lnTo>
                <a:lnTo>
                  <a:pt x="1423988" y="45719"/>
                </a:lnTo>
                <a:lnTo>
                  <a:pt x="45719" y="45719"/>
                </a:lnTo>
                <a:lnTo>
                  <a:pt x="45719" y="328612"/>
                </a:lnTo>
                <a:lnTo>
                  <a:pt x="0" y="328612"/>
                </a:lnTo>
                <a:lnTo>
                  <a:pt x="0" y="45719"/>
                </a:lnTo>
                <a:lnTo>
                  <a:pt x="0" y="0"/>
                </a:lnTo>
                <a:close/>
              </a:path>
            </a:pathLst>
          </a:custGeom>
          <a:solidFill>
            <a:srgbClr val="6086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78" name="矩形 104">
            <a:extLst>
              <a:ext uri="{FF2B5EF4-FFF2-40B4-BE49-F238E27FC236}">
                <a16:creationId xmlns:a16="http://schemas.microsoft.com/office/drawing/2014/main" id="{E3B01CAF-D064-4692-99E2-FEF24F40C7DF}"/>
              </a:ext>
            </a:extLst>
          </p:cNvPr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4656138" y="5021263"/>
            <a:ext cx="434657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kumimoji="1" lang="zh-CN" altLang="en-US" sz="2000" b="1" noProof="1">
                <a:gradFill>
                  <a:gsLst>
                    <a:gs pos="0">
                      <a:srgbClr val="03FD50"/>
                    </a:gs>
                    <a:gs pos="90000">
                      <a:srgbClr val="02661C"/>
                    </a:gs>
                  </a:gsLst>
                  <a:lin ang="27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便携式，实时反馈</a:t>
            </a:r>
            <a:endParaRPr lang="zh-CN" altLang="en-US" sz="2000" dirty="0">
              <a:solidFill>
                <a:srgbClr val="0070C0"/>
              </a:solidFill>
            </a:endParaRPr>
          </a:p>
        </p:txBody>
      </p:sp>
      <p:sp>
        <p:nvSpPr>
          <p:cNvPr id="45079" name="任意多边形 105">
            <a:extLst>
              <a:ext uri="{FF2B5EF4-FFF2-40B4-BE49-F238E27FC236}">
                <a16:creationId xmlns:a16="http://schemas.microsoft.com/office/drawing/2014/main" id="{DBB77AF7-DC46-489F-BFD0-BD671FAA0E84}"/>
              </a:ext>
            </a:extLst>
          </p:cNvPr>
          <p:cNvSpPr>
            <a:spLocks/>
          </p:cNvSpPr>
          <p:nvPr>
            <p:custDataLst>
              <p:tags r:id="rId19"/>
            </p:custDataLst>
          </p:nvPr>
        </p:nvSpPr>
        <p:spPr bwMode="auto">
          <a:xfrm>
            <a:off x="4657725" y="5038725"/>
            <a:ext cx="2030413" cy="717550"/>
          </a:xfrm>
          <a:custGeom>
            <a:avLst/>
            <a:gdLst>
              <a:gd name="T0" fmla="*/ 380028 w 1847850"/>
              <a:gd name="T1" fmla="*/ 0 h 652225"/>
              <a:gd name="T2" fmla="*/ 420426 w 1847850"/>
              <a:gd name="T3" fmla="*/ 0 h 652225"/>
              <a:gd name="T4" fmla="*/ 420426 w 1847850"/>
              <a:gd name="T5" fmla="*/ 811697 h 652225"/>
              <a:gd name="T6" fmla="*/ 6911734 w 1847850"/>
              <a:gd name="T7" fmla="*/ 811697 h 652225"/>
              <a:gd name="T8" fmla="*/ 6911734 w 1847850"/>
              <a:gd name="T9" fmla="*/ 852745 h 652225"/>
              <a:gd name="T10" fmla="*/ 420426 w 1847850"/>
              <a:gd name="T11" fmla="*/ 852745 h 652225"/>
              <a:gd name="T12" fmla="*/ 420426 w 1847850"/>
              <a:gd name="T13" fmla="*/ 2478827 h 652225"/>
              <a:gd name="T14" fmla="*/ 380028 w 1847850"/>
              <a:gd name="T15" fmla="*/ 2478827 h 652225"/>
              <a:gd name="T16" fmla="*/ 380028 w 1847850"/>
              <a:gd name="T17" fmla="*/ 852745 h 652225"/>
              <a:gd name="T18" fmla="*/ 0 w 1847850"/>
              <a:gd name="T19" fmla="*/ 852745 h 652225"/>
              <a:gd name="T20" fmla="*/ 0 w 1847850"/>
              <a:gd name="T21" fmla="*/ 811697 h 652225"/>
              <a:gd name="T22" fmla="*/ 380028 w 1847850"/>
              <a:gd name="T23" fmla="*/ 811697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01600" y="0"/>
                </a:moveTo>
                <a:lnTo>
                  <a:pt x="112400" y="0"/>
                </a:lnTo>
                <a:lnTo>
                  <a:pt x="112400" y="213573"/>
                </a:lnTo>
                <a:lnTo>
                  <a:pt x="1847850" y="213573"/>
                </a:lnTo>
                <a:lnTo>
                  <a:pt x="1847850" y="224373"/>
                </a:lnTo>
                <a:lnTo>
                  <a:pt x="112400" y="224373"/>
                </a:lnTo>
                <a:lnTo>
                  <a:pt x="112400" y="652225"/>
                </a:lnTo>
                <a:lnTo>
                  <a:pt x="101600" y="652225"/>
                </a:lnTo>
                <a:lnTo>
                  <a:pt x="101600" y="224373"/>
                </a:lnTo>
                <a:lnTo>
                  <a:pt x="0" y="224373"/>
                </a:lnTo>
                <a:lnTo>
                  <a:pt x="0" y="213573"/>
                </a:lnTo>
                <a:lnTo>
                  <a:pt x="101600" y="213573"/>
                </a:lnTo>
                <a:lnTo>
                  <a:pt x="101600" y="0"/>
                </a:lnTo>
                <a:close/>
              </a:path>
            </a:pathLst>
          </a:custGeom>
          <a:solidFill>
            <a:srgbClr val="60869E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80" name="任意多边形 106">
            <a:extLst>
              <a:ext uri="{FF2B5EF4-FFF2-40B4-BE49-F238E27FC236}">
                <a16:creationId xmlns:a16="http://schemas.microsoft.com/office/drawing/2014/main" id="{E6CBC7AB-505D-4282-BFB0-4AC5F8658865}"/>
              </a:ext>
            </a:extLst>
          </p:cNvPr>
          <p:cNvSpPr>
            <a:spLocks/>
          </p:cNvSpPr>
          <p:nvPr>
            <p:custDataLst>
              <p:tags r:id="rId20"/>
            </p:custDataLst>
          </p:nvPr>
        </p:nvSpPr>
        <p:spPr bwMode="auto">
          <a:xfrm>
            <a:off x="4598988" y="5021263"/>
            <a:ext cx="2030412" cy="717550"/>
          </a:xfrm>
          <a:custGeom>
            <a:avLst/>
            <a:gdLst>
              <a:gd name="T0" fmla="*/ 380024 w 1847850"/>
              <a:gd name="T1" fmla="*/ 0 h 652225"/>
              <a:gd name="T2" fmla="*/ 420423 w 1847850"/>
              <a:gd name="T3" fmla="*/ 0 h 652225"/>
              <a:gd name="T4" fmla="*/ 420423 w 1847850"/>
              <a:gd name="T5" fmla="*/ 811697 h 652225"/>
              <a:gd name="T6" fmla="*/ 6911684 w 1847850"/>
              <a:gd name="T7" fmla="*/ 811697 h 652225"/>
              <a:gd name="T8" fmla="*/ 6911684 w 1847850"/>
              <a:gd name="T9" fmla="*/ 852745 h 652225"/>
              <a:gd name="T10" fmla="*/ 420423 w 1847850"/>
              <a:gd name="T11" fmla="*/ 852745 h 652225"/>
              <a:gd name="T12" fmla="*/ 420423 w 1847850"/>
              <a:gd name="T13" fmla="*/ 2478827 h 652225"/>
              <a:gd name="T14" fmla="*/ 380024 w 1847850"/>
              <a:gd name="T15" fmla="*/ 2478827 h 652225"/>
              <a:gd name="T16" fmla="*/ 380024 w 1847850"/>
              <a:gd name="T17" fmla="*/ 852745 h 652225"/>
              <a:gd name="T18" fmla="*/ 0 w 1847850"/>
              <a:gd name="T19" fmla="*/ 852745 h 652225"/>
              <a:gd name="T20" fmla="*/ 0 w 1847850"/>
              <a:gd name="T21" fmla="*/ 811697 h 652225"/>
              <a:gd name="T22" fmla="*/ 380024 w 1847850"/>
              <a:gd name="T23" fmla="*/ 811697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01600" y="0"/>
                </a:moveTo>
                <a:lnTo>
                  <a:pt x="112400" y="0"/>
                </a:lnTo>
                <a:lnTo>
                  <a:pt x="112400" y="213573"/>
                </a:lnTo>
                <a:lnTo>
                  <a:pt x="1847850" y="213573"/>
                </a:lnTo>
                <a:lnTo>
                  <a:pt x="1847850" y="224373"/>
                </a:lnTo>
                <a:lnTo>
                  <a:pt x="112400" y="224373"/>
                </a:lnTo>
                <a:lnTo>
                  <a:pt x="112400" y="652225"/>
                </a:lnTo>
                <a:lnTo>
                  <a:pt x="101600" y="652225"/>
                </a:lnTo>
                <a:lnTo>
                  <a:pt x="101600" y="224373"/>
                </a:lnTo>
                <a:lnTo>
                  <a:pt x="0" y="224373"/>
                </a:lnTo>
                <a:lnTo>
                  <a:pt x="0" y="213573"/>
                </a:lnTo>
                <a:lnTo>
                  <a:pt x="101600" y="213573"/>
                </a:lnTo>
                <a:lnTo>
                  <a:pt x="101600" y="0"/>
                </a:lnTo>
                <a:close/>
              </a:path>
            </a:pathLst>
          </a:custGeom>
          <a:solidFill>
            <a:srgbClr val="60869E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81" name="任意多边形 107">
            <a:extLst>
              <a:ext uri="{FF2B5EF4-FFF2-40B4-BE49-F238E27FC236}">
                <a16:creationId xmlns:a16="http://schemas.microsoft.com/office/drawing/2014/main" id="{B4B8A538-9453-4A26-A1F3-78A2862C3BD7}"/>
              </a:ext>
            </a:extLst>
          </p:cNvPr>
          <p:cNvSpPr>
            <a:spLocks/>
          </p:cNvSpPr>
          <p:nvPr>
            <p:custDataLst>
              <p:tags r:id="rId21"/>
            </p:custDataLst>
          </p:nvPr>
        </p:nvSpPr>
        <p:spPr bwMode="auto">
          <a:xfrm>
            <a:off x="7226300" y="5391150"/>
            <a:ext cx="2030413" cy="717550"/>
          </a:xfrm>
          <a:custGeom>
            <a:avLst/>
            <a:gdLst>
              <a:gd name="T0" fmla="*/ 6491303 w 1847850"/>
              <a:gd name="T1" fmla="*/ 0 h 652225"/>
              <a:gd name="T2" fmla="*/ 6531703 w 1847850"/>
              <a:gd name="T3" fmla="*/ 0 h 652225"/>
              <a:gd name="T4" fmla="*/ 6531703 w 1847850"/>
              <a:gd name="T5" fmla="*/ 1626076 h 652225"/>
              <a:gd name="T6" fmla="*/ 6911734 w 1847850"/>
              <a:gd name="T7" fmla="*/ 1626076 h 652225"/>
              <a:gd name="T8" fmla="*/ 6911734 w 1847850"/>
              <a:gd name="T9" fmla="*/ 1667129 h 652225"/>
              <a:gd name="T10" fmla="*/ 6531703 w 1847850"/>
              <a:gd name="T11" fmla="*/ 1667129 h 652225"/>
              <a:gd name="T12" fmla="*/ 6531703 w 1847850"/>
              <a:gd name="T13" fmla="*/ 2478827 h 652225"/>
              <a:gd name="T14" fmla="*/ 6491303 w 1847850"/>
              <a:gd name="T15" fmla="*/ 2478827 h 652225"/>
              <a:gd name="T16" fmla="*/ 6491303 w 1847850"/>
              <a:gd name="T17" fmla="*/ 1667129 h 652225"/>
              <a:gd name="T18" fmla="*/ 0 w 1847850"/>
              <a:gd name="T19" fmla="*/ 1667129 h 652225"/>
              <a:gd name="T20" fmla="*/ 0 w 1847850"/>
              <a:gd name="T21" fmla="*/ 1626076 h 652225"/>
              <a:gd name="T22" fmla="*/ 6491303 w 1847850"/>
              <a:gd name="T23" fmla="*/ 1626076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735450" y="0"/>
                </a:moveTo>
                <a:lnTo>
                  <a:pt x="1746250" y="0"/>
                </a:lnTo>
                <a:lnTo>
                  <a:pt x="1746250" y="427852"/>
                </a:lnTo>
                <a:lnTo>
                  <a:pt x="1847850" y="427852"/>
                </a:lnTo>
                <a:lnTo>
                  <a:pt x="1847850" y="438652"/>
                </a:lnTo>
                <a:lnTo>
                  <a:pt x="1746250" y="438652"/>
                </a:lnTo>
                <a:lnTo>
                  <a:pt x="1746250" y="652225"/>
                </a:lnTo>
                <a:lnTo>
                  <a:pt x="1735450" y="652225"/>
                </a:lnTo>
                <a:lnTo>
                  <a:pt x="1735450" y="438652"/>
                </a:lnTo>
                <a:lnTo>
                  <a:pt x="0" y="438652"/>
                </a:lnTo>
                <a:lnTo>
                  <a:pt x="0" y="427852"/>
                </a:lnTo>
                <a:lnTo>
                  <a:pt x="1735450" y="427852"/>
                </a:lnTo>
                <a:lnTo>
                  <a:pt x="1735450" y="0"/>
                </a:lnTo>
                <a:close/>
              </a:path>
            </a:pathLst>
          </a:custGeom>
          <a:solidFill>
            <a:srgbClr val="60869E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5082" name="任意多边形 108">
            <a:extLst>
              <a:ext uri="{FF2B5EF4-FFF2-40B4-BE49-F238E27FC236}">
                <a16:creationId xmlns:a16="http://schemas.microsoft.com/office/drawing/2014/main" id="{7D91C799-8418-4BA8-80EC-72E311B5E964}"/>
              </a:ext>
            </a:extLst>
          </p:cNvPr>
          <p:cNvSpPr>
            <a:spLocks/>
          </p:cNvSpPr>
          <p:nvPr>
            <p:custDataLst>
              <p:tags r:id="rId22"/>
            </p:custDataLst>
          </p:nvPr>
        </p:nvSpPr>
        <p:spPr bwMode="auto">
          <a:xfrm>
            <a:off x="7281863" y="5445125"/>
            <a:ext cx="2030412" cy="717550"/>
          </a:xfrm>
          <a:custGeom>
            <a:avLst/>
            <a:gdLst>
              <a:gd name="T0" fmla="*/ 6491266 w 1847850"/>
              <a:gd name="T1" fmla="*/ 0 h 652225"/>
              <a:gd name="T2" fmla="*/ 6531661 w 1847850"/>
              <a:gd name="T3" fmla="*/ 0 h 652225"/>
              <a:gd name="T4" fmla="*/ 6531661 w 1847850"/>
              <a:gd name="T5" fmla="*/ 1626076 h 652225"/>
              <a:gd name="T6" fmla="*/ 6911684 w 1847850"/>
              <a:gd name="T7" fmla="*/ 1626076 h 652225"/>
              <a:gd name="T8" fmla="*/ 6911684 w 1847850"/>
              <a:gd name="T9" fmla="*/ 1667129 h 652225"/>
              <a:gd name="T10" fmla="*/ 6531661 w 1847850"/>
              <a:gd name="T11" fmla="*/ 1667129 h 652225"/>
              <a:gd name="T12" fmla="*/ 6531661 w 1847850"/>
              <a:gd name="T13" fmla="*/ 2478827 h 652225"/>
              <a:gd name="T14" fmla="*/ 6491266 w 1847850"/>
              <a:gd name="T15" fmla="*/ 2478827 h 652225"/>
              <a:gd name="T16" fmla="*/ 6491266 w 1847850"/>
              <a:gd name="T17" fmla="*/ 1667129 h 652225"/>
              <a:gd name="T18" fmla="*/ 0 w 1847850"/>
              <a:gd name="T19" fmla="*/ 1667129 h 652225"/>
              <a:gd name="T20" fmla="*/ 0 w 1847850"/>
              <a:gd name="T21" fmla="*/ 1626076 h 652225"/>
              <a:gd name="T22" fmla="*/ 6491266 w 1847850"/>
              <a:gd name="T23" fmla="*/ 1626076 h 65222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847850"/>
              <a:gd name="T37" fmla="*/ 0 h 652225"/>
              <a:gd name="T38" fmla="*/ 1847850 w 1847850"/>
              <a:gd name="T39" fmla="*/ 652225 h 65222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847850" h="652225">
                <a:moveTo>
                  <a:pt x="1735450" y="0"/>
                </a:moveTo>
                <a:lnTo>
                  <a:pt x="1746250" y="0"/>
                </a:lnTo>
                <a:lnTo>
                  <a:pt x="1746250" y="427852"/>
                </a:lnTo>
                <a:lnTo>
                  <a:pt x="1847850" y="427852"/>
                </a:lnTo>
                <a:lnTo>
                  <a:pt x="1847850" y="438652"/>
                </a:lnTo>
                <a:lnTo>
                  <a:pt x="1746250" y="438652"/>
                </a:lnTo>
                <a:lnTo>
                  <a:pt x="1746250" y="652225"/>
                </a:lnTo>
                <a:lnTo>
                  <a:pt x="1735450" y="652225"/>
                </a:lnTo>
                <a:lnTo>
                  <a:pt x="1735450" y="438652"/>
                </a:lnTo>
                <a:lnTo>
                  <a:pt x="0" y="438652"/>
                </a:lnTo>
                <a:lnTo>
                  <a:pt x="0" y="427852"/>
                </a:lnTo>
                <a:lnTo>
                  <a:pt x="1735450" y="427852"/>
                </a:lnTo>
                <a:lnTo>
                  <a:pt x="1735450" y="0"/>
                </a:lnTo>
                <a:close/>
              </a:path>
            </a:pathLst>
          </a:custGeom>
          <a:solidFill>
            <a:srgbClr val="60869E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57200"/>
            <a:ext cx="8686800" cy="1143000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项目概述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设计实现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功能与创新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"/>
            </a:pPr>
            <a:r>
              <a:rPr lang="zh-CN" altLang="en-US" dirty="0">
                <a:solidFill>
                  <a:prstClr val="black"/>
                </a:solidFill>
              </a:rPr>
              <a:t>测试结果</a:t>
            </a:r>
            <a:endParaRPr lang="en-US" altLang="zh-CN" dirty="0">
              <a:solidFill>
                <a:prstClr val="black"/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总结展望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AutoShape 131" descr="globe pic"/>
          <p:cNvSpPr>
            <a:spLocks noChangeArrowheads="1"/>
          </p:cNvSpPr>
          <p:nvPr/>
        </p:nvSpPr>
        <p:spPr bwMode="auto">
          <a:xfrm>
            <a:off x="5638800" y="2990849"/>
            <a:ext cx="2582567" cy="2419351"/>
          </a:xfrm>
          <a:prstGeom prst="roundRect">
            <a:avLst>
              <a:gd name="adj" fmla="val 0"/>
            </a:avLst>
          </a:prstGeom>
          <a:blipFill dpi="0"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algn="ctr">
            <a:solidFill>
              <a:schemeClr val="tx1"/>
            </a:solidFill>
            <a:round/>
            <a:headEnd/>
            <a:tailEnd/>
          </a:ln>
          <a:effectLst>
            <a:outerShdw blurRad="152400" dist="241300" dir="8100000" algn="r" rotWithShape="0">
              <a:prstClr val="black">
                <a:alpha val="28000"/>
              </a:prst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400" kern="0" dirty="0">
              <a:solidFill>
                <a:sysClr val="windowText" lastClr="000000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755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/>
          <p:nvPr/>
        </p:nvSpPr>
        <p:spPr>
          <a:xfrm>
            <a:off x="146048" y="838200"/>
            <a:ext cx="1714503" cy="11531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Rectangle 22"/>
          <p:cNvSpPr/>
          <p:nvPr/>
        </p:nvSpPr>
        <p:spPr>
          <a:xfrm>
            <a:off x="142873" y="1986280"/>
            <a:ext cx="1714503" cy="996047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Freeform 65"/>
          <p:cNvSpPr>
            <a:spLocks noEditPoints="1"/>
          </p:cNvSpPr>
          <p:nvPr/>
        </p:nvSpPr>
        <p:spPr bwMode="auto">
          <a:xfrm>
            <a:off x="694141" y="952963"/>
            <a:ext cx="526921" cy="473841"/>
          </a:xfrm>
          <a:custGeom>
            <a:avLst/>
            <a:gdLst/>
            <a:ahLst/>
            <a:cxnLst>
              <a:cxn ang="0">
                <a:pos x="45" y="41"/>
              </a:cxn>
              <a:cxn ang="0">
                <a:pos x="47" y="50"/>
              </a:cxn>
              <a:cxn ang="0">
                <a:pos x="40" y="56"/>
              </a:cxn>
              <a:cxn ang="0">
                <a:pos x="31" y="60"/>
              </a:cxn>
              <a:cxn ang="0">
                <a:pos x="21" y="60"/>
              </a:cxn>
              <a:cxn ang="0">
                <a:pos x="13" y="56"/>
              </a:cxn>
              <a:cxn ang="0">
                <a:pos x="5" y="50"/>
              </a:cxn>
              <a:cxn ang="0">
                <a:pos x="8" y="41"/>
              </a:cxn>
              <a:cxn ang="0">
                <a:pos x="0" y="32"/>
              </a:cxn>
              <a:cxn ang="0">
                <a:pos x="9" y="26"/>
              </a:cxn>
              <a:cxn ang="0">
                <a:pos x="5" y="20"/>
              </a:cxn>
              <a:cxn ang="0">
                <a:pos x="17" y="18"/>
              </a:cxn>
              <a:cxn ang="0">
                <a:pos x="22" y="10"/>
              </a:cxn>
              <a:cxn ang="0">
                <a:pos x="32" y="17"/>
              </a:cxn>
              <a:cxn ang="0">
                <a:pos x="41" y="14"/>
              </a:cxn>
              <a:cxn ang="0">
                <a:pos x="47" y="22"/>
              </a:cxn>
              <a:cxn ang="0">
                <a:pos x="51" y="30"/>
              </a:cxn>
              <a:cxn ang="0">
                <a:pos x="26" y="25"/>
              </a:cxn>
              <a:cxn ang="0">
                <a:pos x="36" y="35"/>
              </a:cxn>
              <a:cxn ang="0">
                <a:pos x="72" y="19"/>
              </a:cxn>
              <a:cxn ang="0">
                <a:pos x="72" y="27"/>
              </a:cxn>
              <a:cxn ang="0">
                <a:pos x="62" y="25"/>
              </a:cxn>
              <a:cxn ang="0">
                <a:pos x="52" y="27"/>
              </a:cxn>
              <a:cxn ang="0">
                <a:pos x="53" y="19"/>
              </a:cxn>
              <a:cxn ang="0">
                <a:pos x="53" y="11"/>
              </a:cxn>
              <a:cxn ang="0">
                <a:pos x="52" y="3"/>
              </a:cxn>
              <a:cxn ang="0">
                <a:pos x="62" y="4"/>
              </a:cxn>
              <a:cxn ang="0">
                <a:pos x="67" y="0"/>
              </a:cxn>
              <a:cxn ang="0">
                <a:pos x="70" y="9"/>
              </a:cxn>
              <a:cxn ang="0">
                <a:pos x="78" y="18"/>
              </a:cxn>
              <a:cxn ang="0">
                <a:pos x="70" y="62"/>
              </a:cxn>
              <a:cxn ang="0">
                <a:pos x="67" y="71"/>
              </a:cxn>
              <a:cxn ang="0">
                <a:pos x="61" y="66"/>
              </a:cxn>
              <a:cxn ang="0">
                <a:pos x="52" y="68"/>
              </a:cxn>
              <a:cxn ang="0">
                <a:pos x="47" y="59"/>
              </a:cxn>
              <a:cxn ang="0">
                <a:pos x="54" y="50"/>
              </a:cxn>
              <a:cxn ang="0">
                <a:pos x="57" y="41"/>
              </a:cxn>
              <a:cxn ang="0">
                <a:pos x="63" y="46"/>
              </a:cxn>
              <a:cxn ang="0">
                <a:pos x="72" y="44"/>
              </a:cxn>
              <a:cxn ang="0">
                <a:pos x="72" y="52"/>
              </a:cxn>
              <a:cxn ang="0">
                <a:pos x="62" y="10"/>
              </a:cxn>
              <a:cxn ang="0">
                <a:pos x="67" y="15"/>
              </a:cxn>
              <a:cxn ang="0">
                <a:pos x="57" y="56"/>
              </a:cxn>
              <a:cxn ang="0">
                <a:pos x="62" y="51"/>
              </a:cxn>
            </a:cxnLst>
            <a:rect l="0" t="0" r="r" b="b"/>
            <a:pathLst>
              <a:path w="78" h="71">
                <a:moveTo>
                  <a:pt x="52" y="39"/>
                </a:moveTo>
                <a:cubicBezTo>
                  <a:pt x="52" y="40"/>
                  <a:pt x="51" y="40"/>
                  <a:pt x="51" y="40"/>
                </a:cubicBezTo>
                <a:cubicBezTo>
                  <a:pt x="45" y="41"/>
                  <a:pt x="45" y="41"/>
                  <a:pt x="45" y="41"/>
                </a:cubicBezTo>
                <a:cubicBezTo>
                  <a:pt x="44" y="42"/>
                  <a:pt x="44" y="43"/>
                  <a:pt x="43" y="44"/>
                </a:cubicBezTo>
                <a:cubicBezTo>
                  <a:pt x="45" y="46"/>
                  <a:pt x="46" y="47"/>
                  <a:pt x="47" y="49"/>
                </a:cubicBezTo>
                <a:cubicBezTo>
                  <a:pt x="47" y="49"/>
                  <a:pt x="47" y="49"/>
                  <a:pt x="47" y="50"/>
                </a:cubicBezTo>
                <a:cubicBezTo>
                  <a:pt x="47" y="50"/>
                  <a:pt x="47" y="50"/>
                  <a:pt x="47" y="50"/>
                </a:cubicBezTo>
                <a:cubicBezTo>
                  <a:pt x="46" y="52"/>
                  <a:pt x="42" y="56"/>
                  <a:pt x="41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35" y="53"/>
                  <a:pt x="35" y="53"/>
                  <a:pt x="35" y="53"/>
                </a:cubicBezTo>
                <a:cubicBezTo>
                  <a:pt x="34" y="53"/>
                  <a:pt x="33" y="53"/>
                  <a:pt x="32" y="54"/>
                </a:cubicBezTo>
                <a:cubicBezTo>
                  <a:pt x="32" y="56"/>
                  <a:pt x="32" y="58"/>
                  <a:pt x="31" y="60"/>
                </a:cubicBezTo>
                <a:cubicBezTo>
                  <a:pt x="31" y="61"/>
                  <a:pt x="30" y="61"/>
                  <a:pt x="30" y="61"/>
                </a:cubicBezTo>
                <a:cubicBezTo>
                  <a:pt x="22" y="61"/>
                  <a:pt x="22" y="61"/>
                  <a:pt x="22" y="61"/>
                </a:cubicBezTo>
                <a:cubicBezTo>
                  <a:pt x="22" y="61"/>
                  <a:pt x="21" y="61"/>
                  <a:pt x="21" y="60"/>
                </a:cubicBezTo>
                <a:cubicBezTo>
                  <a:pt x="20" y="54"/>
                  <a:pt x="20" y="54"/>
                  <a:pt x="20" y="54"/>
                </a:cubicBezTo>
                <a:cubicBezTo>
                  <a:pt x="19" y="54"/>
                  <a:pt x="18" y="53"/>
                  <a:pt x="17" y="53"/>
                </a:cubicBezTo>
                <a:cubicBezTo>
                  <a:pt x="13" y="56"/>
                  <a:pt x="13" y="56"/>
                  <a:pt x="13" y="56"/>
                </a:cubicBezTo>
                <a:cubicBezTo>
                  <a:pt x="12" y="56"/>
                  <a:pt x="12" y="56"/>
                  <a:pt x="12" y="56"/>
                </a:cubicBezTo>
                <a:cubicBezTo>
                  <a:pt x="11" y="56"/>
                  <a:pt x="11" y="56"/>
                  <a:pt x="11" y="56"/>
                </a:cubicBezTo>
                <a:cubicBezTo>
                  <a:pt x="10" y="55"/>
                  <a:pt x="5" y="51"/>
                  <a:pt x="5" y="50"/>
                </a:cubicBezTo>
                <a:cubicBezTo>
                  <a:pt x="5" y="49"/>
                  <a:pt x="5" y="49"/>
                  <a:pt x="5" y="49"/>
                </a:cubicBezTo>
                <a:cubicBezTo>
                  <a:pt x="7" y="47"/>
                  <a:pt x="8" y="46"/>
                  <a:pt x="9" y="44"/>
                </a:cubicBezTo>
                <a:cubicBezTo>
                  <a:pt x="8" y="43"/>
                  <a:pt x="8" y="42"/>
                  <a:pt x="8" y="41"/>
                </a:cubicBezTo>
                <a:cubicBezTo>
                  <a:pt x="1" y="40"/>
                  <a:pt x="1" y="40"/>
                  <a:pt x="1" y="40"/>
                </a:cubicBezTo>
                <a:cubicBezTo>
                  <a:pt x="1" y="40"/>
                  <a:pt x="0" y="40"/>
                  <a:pt x="0" y="39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1"/>
                  <a:pt x="1" y="30"/>
                  <a:pt x="1" y="30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8"/>
                  <a:pt x="8" y="27"/>
                  <a:pt x="9" y="26"/>
                </a:cubicBezTo>
                <a:cubicBezTo>
                  <a:pt x="8" y="25"/>
                  <a:pt x="7" y="23"/>
                  <a:pt x="5" y="22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0"/>
                  <a:pt x="5" y="20"/>
                </a:cubicBezTo>
                <a:cubicBezTo>
                  <a:pt x="6" y="19"/>
                  <a:pt x="11" y="14"/>
                  <a:pt x="12" y="14"/>
                </a:cubicBezTo>
                <a:cubicBezTo>
                  <a:pt x="12" y="14"/>
                  <a:pt x="12" y="14"/>
                  <a:pt x="13" y="14"/>
                </a:cubicBezTo>
                <a:cubicBezTo>
                  <a:pt x="17" y="18"/>
                  <a:pt x="17" y="18"/>
                  <a:pt x="17" y="18"/>
                </a:cubicBezTo>
                <a:cubicBezTo>
                  <a:pt x="18" y="18"/>
                  <a:pt x="19" y="17"/>
                  <a:pt x="20" y="17"/>
                </a:cubicBezTo>
                <a:cubicBezTo>
                  <a:pt x="21" y="15"/>
                  <a:pt x="21" y="13"/>
                  <a:pt x="21" y="11"/>
                </a:cubicBezTo>
                <a:cubicBezTo>
                  <a:pt x="21" y="10"/>
                  <a:pt x="22" y="10"/>
                  <a:pt x="22" y="10"/>
                </a:cubicBezTo>
                <a:cubicBezTo>
                  <a:pt x="30" y="10"/>
                  <a:pt x="30" y="10"/>
                  <a:pt x="30" y="10"/>
                </a:cubicBezTo>
                <a:cubicBezTo>
                  <a:pt x="30" y="10"/>
                  <a:pt x="31" y="10"/>
                  <a:pt x="31" y="11"/>
                </a:cubicBezTo>
                <a:cubicBezTo>
                  <a:pt x="32" y="17"/>
                  <a:pt x="32" y="17"/>
                  <a:pt x="32" y="17"/>
                </a:cubicBezTo>
                <a:cubicBezTo>
                  <a:pt x="33" y="17"/>
                  <a:pt x="34" y="18"/>
                  <a:pt x="35" y="18"/>
                </a:cubicBez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42" y="15"/>
                  <a:pt x="47" y="20"/>
                  <a:pt x="47" y="21"/>
                </a:cubicBezTo>
                <a:cubicBezTo>
                  <a:pt x="47" y="21"/>
                  <a:pt x="47" y="21"/>
                  <a:pt x="47" y="22"/>
                </a:cubicBezTo>
                <a:cubicBezTo>
                  <a:pt x="46" y="23"/>
                  <a:pt x="45" y="25"/>
                  <a:pt x="43" y="26"/>
                </a:cubicBezTo>
                <a:cubicBezTo>
                  <a:pt x="44" y="27"/>
                  <a:pt x="44" y="28"/>
                  <a:pt x="45" y="30"/>
                </a:cubicBezTo>
                <a:cubicBezTo>
                  <a:pt x="51" y="30"/>
                  <a:pt x="51" y="30"/>
                  <a:pt x="51" y="30"/>
                </a:cubicBezTo>
                <a:cubicBezTo>
                  <a:pt x="51" y="31"/>
                  <a:pt x="52" y="31"/>
                  <a:pt x="52" y="32"/>
                </a:cubicBezTo>
                <a:lnTo>
                  <a:pt x="52" y="39"/>
                </a:lnTo>
                <a:close/>
                <a:moveTo>
                  <a:pt x="26" y="25"/>
                </a:moveTo>
                <a:cubicBezTo>
                  <a:pt x="21" y="25"/>
                  <a:pt x="16" y="30"/>
                  <a:pt x="16" y="35"/>
                </a:cubicBezTo>
                <a:cubicBezTo>
                  <a:pt x="16" y="41"/>
                  <a:pt x="21" y="46"/>
                  <a:pt x="26" y="46"/>
                </a:cubicBezTo>
                <a:cubicBezTo>
                  <a:pt x="32" y="46"/>
                  <a:pt x="36" y="41"/>
                  <a:pt x="36" y="35"/>
                </a:cubicBezTo>
                <a:cubicBezTo>
                  <a:pt x="36" y="30"/>
                  <a:pt x="32" y="25"/>
                  <a:pt x="26" y="25"/>
                </a:cubicBezTo>
                <a:close/>
                <a:moveTo>
                  <a:pt x="78" y="18"/>
                </a:moveTo>
                <a:cubicBezTo>
                  <a:pt x="78" y="18"/>
                  <a:pt x="72" y="19"/>
                  <a:pt x="72" y="19"/>
                </a:cubicBezTo>
                <a:cubicBezTo>
                  <a:pt x="71" y="20"/>
                  <a:pt x="71" y="20"/>
                  <a:pt x="70" y="21"/>
                </a:cubicBezTo>
                <a:cubicBezTo>
                  <a:pt x="71" y="22"/>
                  <a:pt x="72" y="26"/>
                  <a:pt x="72" y="26"/>
                </a:cubicBezTo>
                <a:cubicBezTo>
                  <a:pt x="72" y="27"/>
                  <a:pt x="72" y="27"/>
                  <a:pt x="72" y="27"/>
                </a:cubicBezTo>
                <a:cubicBezTo>
                  <a:pt x="72" y="27"/>
                  <a:pt x="68" y="30"/>
                  <a:pt x="67" y="30"/>
                </a:cubicBezTo>
                <a:cubicBezTo>
                  <a:pt x="67" y="30"/>
                  <a:pt x="64" y="26"/>
                  <a:pt x="63" y="25"/>
                </a:cubicBezTo>
                <a:cubicBezTo>
                  <a:pt x="63" y="25"/>
                  <a:pt x="63" y="25"/>
                  <a:pt x="62" y="25"/>
                </a:cubicBezTo>
                <a:cubicBezTo>
                  <a:pt x="62" y="25"/>
                  <a:pt x="61" y="25"/>
                  <a:pt x="61" y="25"/>
                </a:cubicBezTo>
                <a:cubicBezTo>
                  <a:pt x="61" y="26"/>
                  <a:pt x="58" y="30"/>
                  <a:pt x="57" y="30"/>
                </a:cubicBezTo>
                <a:cubicBezTo>
                  <a:pt x="57" y="30"/>
                  <a:pt x="53" y="27"/>
                  <a:pt x="52" y="27"/>
                </a:cubicBezTo>
                <a:cubicBezTo>
                  <a:pt x="52" y="27"/>
                  <a:pt x="52" y="27"/>
                  <a:pt x="52" y="26"/>
                </a:cubicBezTo>
                <a:cubicBezTo>
                  <a:pt x="52" y="26"/>
                  <a:pt x="54" y="22"/>
                  <a:pt x="54" y="21"/>
                </a:cubicBezTo>
                <a:cubicBezTo>
                  <a:pt x="53" y="20"/>
                  <a:pt x="53" y="20"/>
                  <a:pt x="53" y="19"/>
                </a:cubicBezTo>
                <a:cubicBezTo>
                  <a:pt x="52" y="19"/>
                  <a:pt x="47" y="18"/>
                  <a:pt x="47" y="18"/>
                </a:cubicBezTo>
                <a:cubicBezTo>
                  <a:pt x="47" y="12"/>
                  <a:pt x="47" y="12"/>
                  <a:pt x="47" y="12"/>
                </a:cubicBezTo>
                <a:cubicBezTo>
                  <a:pt x="47" y="11"/>
                  <a:pt x="52" y="11"/>
                  <a:pt x="53" y="11"/>
                </a:cubicBezTo>
                <a:cubicBezTo>
                  <a:pt x="53" y="10"/>
                  <a:pt x="53" y="9"/>
                  <a:pt x="54" y="9"/>
                </a:cubicBezTo>
                <a:cubicBezTo>
                  <a:pt x="54" y="8"/>
                  <a:pt x="52" y="4"/>
                  <a:pt x="52" y="3"/>
                </a:cubicBezTo>
                <a:cubicBezTo>
                  <a:pt x="52" y="3"/>
                  <a:pt x="52" y="3"/>
                  <a:pt x="52" y="3"/>
                </a:cubicBezTo>
                <a:cubicBezTo>
                  <a:pt x="53" y="3"/>
                  <a:pt x="57" y="0"/>
                  <a:pt x="57" y="0"/>
                </a:cubicBezTo>
                <a:cubicBezTo>
                  <a:pt x="58" y="0"/>
                  <a:pt x="61" y="4"/>
                  <a:pt x="61" y="5"/>
                </a:cubicBezTo>
                <a:cubicBezTo>
                  <a:pt x="61" y="4"/>
                  <a:pt x="62" y="4"/>
                  <a:pt x="62" y="4"/>
                </a:cubicBezTo>
                <a:cubicBezTo>
                  <a:pt x="63" y="4"/>
                  <a:pt x="63" y="4"/>
                  <a:pt x="63" y="5"/>
                </a:cubicBezTo>
                <a:cubicBezTo>
                  <a:pt x="64" y="3"/>
                  <a:pt x="66" y="1"/>
                  <a:pt x="67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8" y="0"/>
                  <a:pt x="72" y="2"/>
                  <a:pt x="72" y="3"/>
                </a:cubicBezTo>
                <a:cubicBezTo>
                  <a:pt x="72" y="3"/>
                  <a:pt x="72" y="3"/>
                  <a:pt x="72" y="3"/>
                </a:cubicBezTo>
                <a:cubicBezTo>
                  <a:pt x="72" y="4"/>
                  <a:pt x="71" y="8"/>
                  <a:pt x="70" y="9"/>
                </a:cubicBezTo>
                <a:cubicBezTo>
                  <a:pt x="71" y="9"/>
                  <a:pt x="71" y="10"/>
                  <a:pt x="72" y="11"/>
                </a:cubicBezTo>
                <a:cubicBezTo>
                  <a:pt x="72" y="11"/>
                  <a:pt x="78" y="11"/>
                  <a:pt x="78" y="12"/>
                </a:cubicBezTo>
                <a:lnTo>
                  <a:pt x="78" y="18"/>
                </a:lnTo>
                <a:close/>
                <a:moveTo>
                  <a:pt x="78" y="59"/>
                </a:moveTo>
                <a:cubicBezTo>
                  <a:pt x="78" y="59"/>
                  <a:pt x="72" y="60"/>
                  <a:pt x="72" y="60"/>
                </a:cubicBezTo>
                <a:cubicBezTo>
                  <a:pt x="71" y="61"/>
                  <a:pt x="71" y="61"/>
                  <a:pt x="70" y="62"/>
                </a:cubicBezTo>
                <a:cubicBezTo>
                  <a:pt x="71" y="63"/>
                  <a:pt x="72" y="67"/>
                  <a:pt x="72" y="68"/>
                </a:cubicBezTo>
                <a:cubicBezTo>
                  <a:pt x="72" y="68"/>
                  <a:pt x="72" y="68"/>
                  <a:pt x="72" y="68"/>
                </a:cubicBezTo>
                <a:cubicBezTo>
                  <a:pt x="72" y="68"/>
                  <a:pt x="68" y="71"/>
                  <a:pt x="67" y="71"/>
                </a:cubicBezTo>
                <a:cubicBezTo>
                  <a:pt x="67" y="71"/>
                  <a:pt x="64" y="67"/>
                  <a:pt x="63" y="66"/>
                </a:cubicBezTo>
                <a:cubicBezTo>
                  <a:pt x="63" y="66"/>
                  <a:pt x="63" y="66"/>
                  <a:pt x="62" y="66"/>
                </a:cubicBezTo>
                <a:cubicBezTo>
                  <a:pt x="62" y="66"/>
                  <a:pt x="61" y="66"/>
                  <a:pt x="61" y="66"/>
                </a:cubicBezTo>
                <a:cubicBezTo>
                  <a:pt x="61" y="67"/>
                  <a:pt x="58" y="71"/>
                  <a:pt x="57" y="71"/>
                </a:cubicBezTo>
                <a:cubicBezTo>
                  <a:pt x="57" y="71"/>
                  <a:pt x="53" y="68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7"/>
                  <a:pt x="54" y="63"/>
                  <a:pt x="54" y="62"/>
                </a:cubicBezTo>
                <a:cubicBezTo>
                  <a:pt x="53" y="61"/>
                  <a:pt x="53" y="61"/>
                  <a:pt x="53" y="60"/>
                </a:cubicBezTo>
                <a:cubicBezTo>
                  <a:pt x="52" y="60"/>
                  <a:pt x="47" y="59"/>
                  <a:pt x="47" y="59"/>
                </a:cubicBezTo>
                <a:cubicBezTo>
                  <a:pt x="47" y="53"/>
                  <a:pt x="47" y="53"/>
                  <a:pt x="47" y="53"/>
                </a:cubicBezTo>
                <a:cubicBezTo>
                  <a:pt x="47" y="52"/>
                  <a:pt x="52" y="52"/>
                  <a:pt x="53" y="52"/>
                </a:cubicBezTo>
                <a:cubicBezTo>
                  <a:pt x="53" y="51"/>
                  <a:pt x="53" y="50"/>
                  <a:pt x="54" y="50"/>
                </a:cubicBezTo>
                <a:cubicBezTo>
                  <a:pt x="54" y="49"/>
                  <a:pt x="52" y="45"/>
                  <a:pt x="52" y="44"/>
                </a:cubicBezTo>
                <a:cubicBezTo>
                  <a:pt x="52" y="44"/>
                  <a:pt x="52" y="44"/>
                  <a:pt x="52" y="44"/>
                </a:cubicBezTo>
                <a:cubicBezTo>
                  <a:pt x="53" y="44"/>
                  <a:pt x="57" y="41"/>
                  <a:pt x="57" y="41"/>
                </a:cubicBezTo>
                <a:cubicBezTo>
                  <a:pt x="58" y="41"/>
                  <a:pt x="61" y="45"/>
                  <a:pt x="61" y="46"/>
                </a:cubicBezTo>
                <a:cubicBezTo>
                  <a:pt x="61" y="46"/>
                  <a:pt x="62" y="46"/>
                  <a:pt x="62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4" y="44"/>
                  <a:pt x="66" y="43"/>
                  <a:pt x="67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8" y="41"/>
                  <a:pt x="72" y="44"/>
                  <a:pt x="72" y="44"/>
                </a:cubicBezTo>
                <a:cubicBezTo>
                  <a:pt x="72" y="44"/>
                  <a:pt x="72" y="44"/>
                  <a:pt x="72" y="44"/>
                </a:cubicBezTo>
                <a:cubicBezTo>
                  <a:pt x="72" y="45"/>
                  <a:pt x="71" y="49"/>
                  <a:pt x="70" y="50"/>
                </a:cubicBezTo>
                <a:cubicBezTo>
                  <a:pt x="71" y="50"/>
                  <a:pt x="71" y="51"/>
                  <a:pt x="72" y="52"/>
                </a:cubicBezTo>
                <a:cubicBezTo>
                  <a:pt x="72" y="52"/>
                  <a:pt x="78" y="52"/>
                  <a:pt x="78" y="53"/>
                </a:cubicBezTo>
                <a:lnTo>
                  <a:pt x="78" y="59"/>
                </a:lnTo>
                <a:close/>
                <a:moveTo>
                  <a:pt x="62" y="10"/>
                </a:moveTo>
                <a:cubicBezTo>
                  <a:pt x="59" y="10"/>
                  <a:pt x="57" y="12"/>
                  <a:pt x="57" y="15"/>
                </a:cubicBezTo>
                <a:cubicBezTo>
                  <a:pt x="57" y="18"/>
                  <a:pt x="59" y="20"/>
                  <a:pt x="62" y="20"/>
                </a:cubicBezTo>
                <a:cubicBezTo>
                  <a:pt x="65" y="20"/>
                  <a:pt x="67" y="18"/>
                  <a:pt x="67" y="15"/>
                </a:cubicBezTo>
                <a:cubicBezTo>
                  <a:pt x="67" y="12"/>
                  <a:pt x="65" y="10"/>
                  <a:pt x="62" y="10"/>
                </a:cubicBezTo>
                <a:close/>
                <a:moveTo>
                  <a:pt x="62" y="51"/>
                </a:moveTo>
                <a:cubicBezTo>
                  <a:pt x="59" y="51"/>
                  <a:pt x="57" y="53"/>
                  <a:pt x="57" y="56"/>
                </a:cubicBezTo>
                <a:cubicBezTo>
                  <a:pt x="57" y="59"/>
                  <a:pt x="59" y="61"/>
                  <a:pt x="62" y="61"/>
                </a:cubicBezTo>
                <a:cubicBezTo>
                  <a:pt x="65" y="61"/>
                  <a:pt x="67" y="59"/>
                  <a:pt x="67" y="56"/>
                </a:cubicBezTo>
                <a:cubicBezTo>
                  <a:pt x="67" y="53"/>
                  <a:pt x="65" y="51"/>
                  <a:pt x="62" y="51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121682" tIns="60841" rIns="121682" bIns="60841" numCol="1" anchor="t" anchorCtr="0" compatLnSpc="1"/>
          <a:lstStyle/>
          <a:p>
            <a:pPr marL="0" marR="0" lvl="0" indent="0" algn="l" defTabSz="13735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5" b="0" i="0" u="none" strike="noStrike" kern="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38477" y="1472219"/>
            <a:ext cx="716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</a:rPr>
              <a:t>模式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16931" y="3338475"/>
            <a:ext cx="155499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  <a:cs typeface="+mn-ea"/>
                <a:sym typeface="+mn-ea"/>
              </a:rPr>
              <a:t>运动检测</a:t>
            </a:r>
          </a:p>
        </p:txBody>
      </p:sp>
      <p:sp>
        <p:nvSpPr>
          <p:cNvPr id="10" name="Rectangle 22"/>
          <p:cNvSpPr/>
          <p:nvPr/>
        </p:nvSpPr>
        <p:spPr>
          <a:xfrm>
            <a:off x="133553" y="2977742"/>
            <a:ext cx="1725921" cy="996047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2346" y="5293621"/>
            <a:ext cx="123858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</a:rPr>
              <a:t>自动播报</a:t>
            </a:r>
          </a:p>
        </p:txBody>
      </p:sp>
      <p:sp>
        <p:nvSpPr>
          <p:cNvPr id="12" name="Rectangle 22"/>
          <p:cNvSpPr/>
          <p:nvPr/>
        </p:nvSpPr>
        <p:spPr>
          <a:xfrm>
            <a:off x="133553" y="3979730"/>
            <a:ext cx="1725921" cy="996047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6931" y="4250928"/>
            <a:ext cx="140185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  <a:sym typeface="+mn-ea"/>
              </a:rPr>
              <a:t>定位功能</a:t>
            </a:r>
          </a:p>
        </p:txBody>
      </p:sp>
      <p:sp>
        <p:nvSpPr>
          <p:cNvPr id="14" name="Rectangle 8"/>
          <p:cNvSpPr/>
          <p:nvPr/>
        </p:nvSpPr>
        <p:spPr>
          <a:xfrm>
            <a:off x="1905000" y="838200"/>
            <a:ext cx="3270250" cy="11531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5" name="Rectangle 22"/>
          <p:cNvSpPr/>
          <p:nvPr/>
        </p:nvSpPr>
        <p:spPr>
          <a:xfrm>
            <a:off x="1905000" y="1986280"/>
            <a:ext cx="3270250" cy="996047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143718" y="1471810"/>
            <a:ext cx="74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prstClr val="white"/>
                </a:solidFill>
                <a:latin typeface="+mn-ea"/>
              </a:rPr>
              <a:t>功能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2093959" y="2174779"/>
            <a:ext cx="293524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  <a:sym typeface="+mn-ea"/>
              </a:rPr>
              <a:t>  传感器异常脱落，</a:t>
            </a:r>
            <a:endParaRPr lang="en-US" altLang="zh-CN" dirty="0">
              <a:solidFill>
                <a:srgbClr val="44546A"/>
              </a:solidFill>
              <a:latin typeface="+mn-ea"/>
              <a:sym typeface="+mn-ea"/>
            </a:endParaRPr>
          </a:p>
          <a:p>
            <a:pPr lvl="0" algn="ctr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  <a:sym typeface="+mn-ea"/>
              </a:rPr>
              <a:t>蜂鸣器预警</a:t>
            </a:r>
            <a:endParaRPr lang="zh-CN" altLang="en-US" dirty="0">
              <a:solidFill>
                <a:srgbClr val="44546A"/>
              </a:solidFill>
              <a:latin typeface="+mn-ea"/>
            </a:endParaRPr>
          </a:p>
        </p:txBody>
      </p:sp>
      <p:sp>
        <p:nvSpPr>
          <p:cNvPr id="18" name="Rectangle 22"/>
          <p:cNvSpPr/>
          <p:nvPr/>
        </p:nvSpPr>
        <p:spPr>
          <a:xfrm>
            <a:off x="1905000" y="2982327"/>
            <a:ext cx="3270250" cy="978083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514600" y="5189817"/>
            <a:ext cx="3101658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  <a:sym typeface="+mn-ea"/>
              </a:rPr>
              <a:t>用户预定义一段语音，</a:t>
            </a:r>
            <a:endParaRPr lang="en-US" altLang="zh-CN" dirty="0">
              <a:solidFill>
                <a:srgbClr val="44546A"/>
              </a:solidFill>
              <a:latin typeface="+mn-ea"/>
              <a:sym typeface="+mn-ea"/>
            </a:endParaRPr>
          </a:p>
          <a:p>
            <a:pPr lvl="0">
              <a:defRPr/>
            </a:pPr>
            <a:r>
              <a:rPr lang="en-US" altLang="zh-CN" dirty="0">
                <a:solidFill>
                  <a:srgbClr val="44546A"/>
                </a:solidFill>
                <a:latin typeface="+mn-ea"/>
                <a:sym typeface="+mn-ea"/>
              </a:rPr>
              <a:t> </a:t>
            </a:r>
            <a:r>
              <a:rPr lang="zh-CN" altLang="en-US" dirty="0">
                <a:solidFill>
                  <a:srgbClr val="44546A"/>
                </a:solidFill>
                <a:latin typeface="+mn-ea"/>
                <a:sym typeface="+mn-ea"/>
              </a:rPr>
              <a:t>在求助时自动播报</a:t>
            </a:r>
          </a:p>
        </p:txBody>
      </p:sp>
      <p:sp>
        <p:nvSpPr>
          <p:cNvPr id="20" name="Rectangle 22"/>
          <p:cNvSpPr/>
          <p:nvPr/>
        </p:nvSpPr>
        <p:spPr>
          <a:xfrm>
            <a:off x="1905000" y="3961765"/>
            <a:ext cx="3270250" cy="1014031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2" name="Rectangle 8"/>
          <p:cNvSpPr/>
          <p:nvPr/>
        </p:nvSpPr>
        <p:spPr>
          <a:xfrm>
            <a:off x="5219699" y="833755"/>
            <a:ext cx="3735096" cy="11531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219696" y="1986280"/>
            <a:ext cx="3735097" cy="993255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544685" y="1470174"/>
            <a:ext cx="1194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solidFill>
                  <a:prstClr val="white"/>
                </a:solidFill>
                <a:latin typeface="+mn-ea"/>
              </a:rPr>
              <a:t>测试结果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5474016" y="2043703"/>
            <a:ext cx="234886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6" name="Rectangle 22"/>
          <p:cNvSpPr/>
          <p:nvPr/>
        </p:nvSpPr>
        <p:spPr>
          <a:xfrm>
            <a:off x="5219696" y="2981591"/>
            <a:ext cx="3735097" cy="979554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776564" y="5142452"/>
            <a:ext cx="278924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+mn-ea"/>
                <a:cs typeface="+mn-cs"/>
              </a:rPr>
              <a:t>按下</a:t>
            </a:r>
            <a:r>
              <a:rPr lang="zh-CN" altLang="en-US" dirty="0">
                <a:solidFill>
                  <a:srgbClr val="44546A"/>
                </a:solidFill>
                <a:latin typeface="+mn-ea"/>
              </a:rPr>
              <a:t>语音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+mn-ea"/>
                <a:cs typeface="+mn-cs"/>
              </a:rPr>
              <a:t>播报键后，自动播放用户家庭联系信息</a:t>
            </a:r>
          </a:p>
        </p:txBody>
      </p:sp>
      <p:sp>
        <p:nvSpPr>
          <p:cNvPr id="28" name="Rectangle 22"/>
          <p:cNvSpPr/>
          <p:nvPr/>
        </p:nvSpPr>
        <p:spPr>
          <a:xfrm>
            <a:off x="5219696" y="3961053"/>
            <a:ext cx="3735097" cy="1015454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30" name="Freeform 451"/>
          <p:cNvSpPr>
            <a:spLocks noEditPoints="1"/>
          </p:cNvSpPr>
          <p:nvPr/>
        </p:nvSpPr>
        <p:spPr bwMode="auto">
          <a:xfrm>
            <a:off x="3305175" y="1021852"/>
            <a:ext cx="427355" cy="458470"/>
          </a:xfrm>
          <a:custGeom>
            <a:avLst/>
            <a:gdLst>
              <a:gd name="T0" fmla="*/ 283 w 287"/>
              <a:gd name="T1" fmla="*/ 234 h 288"/>
              <a:gd name="T2" fmla="*/ 247 w 287"/>
              <a:gd name="T3" fmla="*/ 208 h 288"/>
              <a:gd name="T4" fmla="*/ 136 w 287"/>
              <a:gd name="T5" fmla="*/ 96 h 288"/>
              <a:gd name="T6" fmla="*/ 142 w 287"/>
              <a:gd name="T7" fmla="*/ 74 h 288"/>
              <a:gd name="T8" fmla="*/ 68 w 287"/>
              <a:gd name="T9" fmla="*/ 0 h 288"/>
              <a:gd name="T10" fmla="*/ 61 w 287"/>
              <a:gd name="T11" fmla="*/ 7 h 288"/>
              <a:gd name="T12" fmla="*/ 89 w 287"/>
              <a:gd name="T13" fmla="*/ 51 h 288"/>
              <a:gd name="T14" fmla="*/ 50 w 287"/>
              <a:gd name="T15" fmla="*/ 90 h 288"/>
              <a:gd name="T16" fmla="*/ 6 w 287"/>
              <a:gd name="T17" fmla="*/ 62 h 288"/>
              <a:gd name="T18" fmla="*/ 0 w 287"/>
              <a:gd name="T19" fmla="*/ 69 h 288"/>
              <a:gd name="T20" fmla="*/ 74 w 287"/>
              <a:gd name="T21" fmla="*/ 143 h 288"/>
              <a:gd name="T22" fmla="*/ 95 w 287"/>
              <a:gd name="T23" fmla="*/ 137 h 288"/>
              <a:gd name="T24" fmla="*/ 207 w 287"/>
              <a:gd name="T25" fmla="*/ 249 h 288"/>
              <a:gd name="T26" fmla="*/ 233 w 287"/>
              <a:gd name="T27" fmla="*/ 284 h 288"/>
              <a:gd name="T28" fmla="*/ 247 w 287"/>
              <a:gd name="T29" fmla="*/ 288 h 288"/>
              <a:gd name="T30" fmla="*/ 287 w 287"/>
              <a:gd name="T31" fmla="*/ 249 h 288"/>
              <a:gd name="T32" fmla="*/ 283 w 287"/>
              <a:gd name="T33" fmla="*/ 234 h 288"/>
              <a:gd name="T34" fmla="*/ 244 w 287"/>
              <a:gd name="T35" fmla="*/ 261 h 288"/>
              <a:gd name="T36" fmla="*/ 227 w 287"/>
              <a:gd name="T37" fmla="*/ 244 h 288"/>
              <a:gd name="T38" fmla="*/ 244 w 287"/>
              <a:gd name="T39" fmla="*/ 228 h 288"/>
              <a:gd name="T40" fmla="*/ 260 w 287"/>
              <a:gd name="T41" fmla="*/ 244 h 288"/>
              <a:gd name="T42" fmla="*/ 244 w 287"/>
              <a:gd name="T43" fmla="*/ 261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87" h="288">
                <a:moveTo>
                  <a:pt x="283" y="234"/>
                </a:moveTo>
                <a:cubicBezTo>
                  <a:pt x="247" y="208"/>
                  <a:pt x="247" y="208"/>
                  <a:pt x="247" y="208"/>
                </a:cubicBezTo>
                <a:cubicBezTo>
                  <a:pt x="136" y="96"/>
                  <a:pt x="136" y="96"/>
                  <a:pt x="136" y="96"/>
                </a:cubicBezTo>
                <a:cubicBezTo>
                  <a:pt x="140" y="89"/>
                  <a:pt x="142" y="81"/>
                  <a:pt x="142" y="74"/>
                </a:cubicBezTo>
                <a:cubicBezTo>
                  <a:pt x="142" y="37"/>
                  <a:pt x="106" y="0"/>
                  <a:pt x="68" y="0"/>
                </a:cubicBezTo>
                <a:cubicBezTo>
                  <a:pt x="68" y="0"/>
                  <a:pt x="64" y="5"/>
                  <a:pt x="61" y="7"/>
                </a:cubicBezTo>
                <a:cubicBezTo>
                  <a:pt x="92" y="37"/>
                  <a:pt x="89" y="32"/>
                  <a:pt x="89" y="51"/>
                </a:cubicBezTo>
                <a:cubicBezTo>
                  <a:pt x="89" y="66"/>
                  <a:pt x="65" y="90"/>
                  <a:pt x="50" y="90"/>
                </a:cubicBezTo>
                <a:cubicBezTo>
                  <a:pt x="31" y="90"/>
                  <a:pt x="37" y="93"/>
                  <a:pt x="6" y="62"/>
                </a:cubicBezTo>
                <a:cubicBezTo>
                  <a:pt x="4" y="65"/>
                  <a:pt x="0" y="69"/>
                  <a:pt x="0" y="69"/>
                </a:cubicBezTo>
                <a:cubicBezTo>
                  <a:pt x="0" y="107"/>
                  <a:pt x="36" y="143"/>
                  <a:pt x="74" y="143"/>
                </a:cubicBezTo>
                <a:cubicBezTo>
                  <a:pt x="80" y="143"/>
                  <a:pt x="88" y="141"/>
                  <a:pt x="95" y="137"/>
                </a:cubicBezTo>
                <a:cubicBezTo>
                  <a:pt x="207" y="249"/>
                  <a:pt x="207" y="249"/>
                  <a:pt x="207" y="249"/>
                </a:cubicBezTo>
                <a:cubicBezTo>
                  <a:pt x="233" y="284"/>
                  <a:pt x="233" y="284"/>
                  <a:pt x="233" y="284"/>
                </a:cubicBezTo>
                <a:cubicBezTo>
                  <a:pt x="247" y="288"/>
                  <a:pt x="247" y="288"/>
                  <a:pt x="247" y="288"/>
                </a:cubicBezTo>
                <a:cubicBezTo>
                  <a:pt x="287" y="249"/>
                  <a:pt x="287" y="249"/>
                  <a:pt x="287" y="249"/>
                </a:cubicBezTo>
                <a:lnTo>
                  <a:pt x="283" y="234"/>
                </a:lnTo>
                <a:close/>
                <a:moveTo>
                  <a:pt x="244" y="261"/>
                </a:moveTo>
                <a:cubicBezTo>
                  <a:pt x="234" y="261"/>
                  <a:pt x="227" y="254"/>
                  <a:pt x="227" y="244"/>
                </a:cubicBezTo>
                <a:cubicBezTo>
                  <a:pt x="227" y="235"/>
                  <a:pt x="234" y="228"/>
                  <a:pt x="244" y="228"/>
                </a:cubicBezTo>
                <a:cubicBezTo>
                  <a:pt x="253" y="228"/>
                  <a:pt x="260" y="235"/>
                  <a:pt x="260" y="244"/>
                </a:cubicBezTo>
                <a:cubicBezTo>
                  <a:pt x="260" y="254"/>
                  <a:pt x="253" y="261"/>
                  <a:pt x="244" y="26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31" name="Freeform 6"/>
          <p:cNvSpPr>
            <a:spLocks noEditPoints="1"/>
          </p:cNvSpPr>
          <p:nvPr/>
        </p:nvSpPr>
        <p:spPr bwMode="auto">
          <a:xfrm>
            <a:off x="6896098" y="1054669"/>
            <a:ext cx="447675" cy="370205"/>
          </a:xfrm>
          <a:custGeom>
            <a:avLst/>
            <a:gdLst>
              <a:gd name="T0" fmla="*/ 203 w 360"/>
              <a:gd name="T1" fmla="*/ 271 h 368"/>
              <a:gd name="T2" fmla="*/ 261 w 360"/>
              <a:gd name="T3" fmla="*/ 202 h 368"/>
              <a:gd name="T4" fmla="*/ 360 w 360"/>
              <a:gd name="T5" fmla="*/ 51 h 368"/>
              <a:gd name="T6" fmla="*/ 346 w 360"/>
              <a:gd name="T7" fmla="*/ 37 h 368"/>
              <a:gd name="T8" fmla="*/ 277 w 360"/>
              <a:gd name="T9" fmla="*/ 37 h 368"/>
              <a:gd name="T10" fmla="*/ 180 w 360"/>
              <a:gd name="T11" fmla="*/ 0 h 368"/>
              <a:gd name="T12" fmla="*/ 83 w 360"/>
              <a:gd name="T13" fmla="*/ 37 h 368"/>
              <a:gd name="T14" fmla="*/ 14 w 360"/>
              <a:gd name="T15" fmla="*/ 37 h 368"/>
              <a:gd name="T16" fmla="*/ 0 w 360"/>
              <a:gd name="T17" fmla="*/ 51 h 368"/>
              <a:gd name="T18" fmla="*/ 98 w 360"/>
              <a:gd name="T19" fmla="*/ 202 h 368"/>
              <a:gd name="T20" fmla="*/ 156 w 360"/>
              <a:gd name="T21" fmla="*/ 271 h 368"/>
              <a:gd name="T22" fmla="*/ 156 w 360"/>
              <a:gd name="T23" fmla="*/ 297 h 368"/>
              <a:gd name="T24" fmla="*/ 91 w 360"/>
              <a:gd name="T25" fmla="*/ 332 h 368"/>
              <a:gd name="T26" fmla="*/ 180 w 360"/>
              <a:gd name="T27" fmla="*/ 368 h 368"/>
              <a:gd name="T28" fmla="*/ 269 w 360"/>
              <a:gd name="T29" fmla="*/ 332 h 368"/>
              <a:gd name="T30" fmla="*/ 203 w 360"/>
              <a:gd name="T31" fmla="*/ 297 h 368"/>
              <a:gd name="T32" fmla="*/ 203 w 360"/>
              <a:gd name="T33" fmla="*/ 271 h 368"/>
              <a:gd name="T34" fmla="*/ 259 w 360"/>
              <a:gd name="T35" fmla="*/ 170 h 368"/>
              <a:gd name="T36" fmla="*/ 281 w 360"/>
              <a:gd name="T37" fmla="*/ 65 h 368"/>
              <a:gd name="T38" fmla="*/ 331 w 360"/>
              <a:gd name="T39" fmla="*/ 65 h 368"/>
              <a:gd name="T40" fmla="*/ 259 w 360"/>
              <a:gd name="T41" fmla="*/ 170 h 368"/>
              <a:gd name="T42" fmla="*/ 180 w 360"/>
              <a:gd name="T43" fmla="*/ 24 h 368"/>
              <a:gd name="T44" fmla="*/ 256 w 360"/>
              <a:gd name="T45" fmla="*/ 55 h 368"/>
              <a:gd name="T46" fmla="*/ 180 w 360"/>
              <a:gd name="T47" fmla="*/ 86 h 368"/>
              <a:gd name="T48" fmla="*/ 104 w 360"/>
              <a:gd name="T49" fmla="*/ 55 h 368"/>
              <a:gd name="T50" fmla="*/ 180 w 360"/>
              <a:gd name="T51" fmla="*/ 24 h 368"/>
              <a:gd name="T52" fmla="*/ 29 w 360"/>
              <a:gd name="T53" fmla="*/ 65 h 368"/>
              <a:gd name="T54" fmla="*/ 79 w 360"/>
              <a:gd name="T55" fmla="*/ 65 h 368"/>
              <a:gd name="T56" fmla="*/ 101 w 360"/>
              <a:gd name="T57" fmla="*/ 170 h 368"/>
              <a:gd name="T58" fmla="*/ 29 w 360"/>
              <a:gd name="T59" fmla="*/ 65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0" h="368">
                <a:moveTo>
                  <a:pt x="203" y="271"/>
                </a:moveTo>
                <a:cubicBezTo>
                  <a:pt x="203" y="242"/>
                  <a:pt x="225" y="226"/>
                  <a:pt x="261" y="202"/>
                </a:cubicBezTo>
                <a:cubicBezTo>
                  <a:pt x="305" y="173"/>
                  <a:pt x="360" y="137"/>
                  <a:pt x="360" y="51"/>
                </a:cubicBezTo>
                <a:cubicBezTo>
                  <a:pt x="360" y="43"/>
                  <a:pt x="353" y="37"/>
                  <a:pt x="346" y="37"/>
                </a:cubicBezTo>
                <a:cubicBezTo>
                  <a:pt x="277" y="37"/>
                  <a:pt x="277" y="37"/>
                  <a:pt x="277" y="37"/>
                </a:cubicBezTo>
                <a:cubicBezTo>
                  <a:pt x="267" y="19"/>
                  <a:pt x="238" y="0"/>
                  <a:pt x="180" y="0"/>
                </a:cubicBezTo>
                <a:cubicBezTo>
                  <a:pt x="121" y="0"/>
                  <a:pt x="92" y="19"/>
                  <a:pt x="83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37"/>
                  <a:pt x="0" y="43"/>
                  <a:pt x="0" y="51"/>
                </a:cubicBezTo>
                <a:cubicBezTo>
                  <a:pt x="0" y="137"/>
                  <a:pt x="54" y="173"/>
                  <a:pt x="98" y="202"/>
                </a:cubicBezTo>
                <a:cubicBezTo>
                  <a:pt x="134" y="226"/>
                  <a:pt x="156" y="242"/>
                  <a:pt x="156" y="271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18" y="301"/>
                  <a:pt x="91" y="315"/>
                  <a:pt x="91" y="332"/>
                </a:cubicBezTo>
                <a:cubicBezTo>
                  <a:pt x="91" y="352"/>
                  <a:pt x="131" y="368"/>
                  <a:pt x="180" y="368"/>
                </a:cubicBezTo>
                <a:cubicBezTo>
                  <a:pt x="229" y="368"/>
                  <a:pt x="269" y="352"/>
                  <a:pt x="269" y="332"/>
                </a:cubicBezTo>
                <a:cubicBezTo>
                  <a:pt x="269" y="315"/>
                  <a:pt x="241" y="301"/>
                  <a:pt x="203" y="297"/>
                </a:cubicBezTo>
                <a:lnTo>
                  <a:pt x="203" y="271"/>
                </a:lnTo>
                <a:close/>
                <a:moveTo>
                  <a:pt x="259" y="170"/>
                </a:moveTo>
                <a:cubicBezTo>
                  <a:pt x="270" y="146"/>
                  <a:pt x="279" y="113"/>
                  <a:pt x="281" y="65"/>
                </a:cubicBezTo>
                <a:cubicBezTo>
                  <a:pt x="331" y="65"/>
                  <a:pt x="331" y="65"/>
                  <a:pt x="331" y="65"/>
                </a:cubicBezTo>
                <a:cubicBezTo>
                  <a:pt x="326" y="119"/>
                  <a:pt x="294" y="146"/>
                  <a:pt x="259" y="170"/>
                </a:cubicBezTo>
                <a:close/>
                <a:moveTo>
                  <a:pt x="180" y="24"/>
                </a:moveTo>
                <a:cubicBezTo>
                  <a:pt x="234" y="24"/>
                  <a:pt x="256" y="47"/>
                  <a:pt x="256" y="55"/>
                </a:cubicBezTo>
                <a:cubicBezTo>
                  <a:pt x="256" y="63"/>
                  <a:pt x="234" y="86"/>
                  <a:pt x="180" y="86"/>
                </a:cubicBezTo>
                <a:cubicBezTo>
                  <a:pt x="125" y="86"/>
                  <a:pt x="104" y="63"/>
                  <a:pt x="104" y="55"/>
                </a:cubicBezTo>
                <a:cubicBezTo>
                  <a:pt x="104" y="47"/>
                  <a:pt x="125" y="24"/>
                  <a:pt x="180" y="24"/>
                </a:cubicBezTo>
                <a:close/>
                <a:moveTo>
                  <a:pt x="29" y="65"/>
                </a:moveTo>
                <a:cubicBezTo>
                  <a:pt x="79" y="65"/>
                  <a:pt x="79" y="65"/>
                  <a:pt x="79" y="65"/>
                </a:cubicBezTo>
                <a:cubicBezTo>
                  <a:pt x="80" y="113"/>
                  <a:pt x="89" y="146"/>
                  <a:pt x="101" y="170"/>
                </a:cubicBezTo>
                <a:cubicBezTo>
                  <a:pt x="66" y="146"/>
                  <a:pt x="33" y="119"/>
                  <a:pt x="29" y="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35" name="Rectangle 22">
            <a:extLst>
              <a:ext uri="{FF2B5EF4-FFF2-40B4-BE49-F238E27FC236}">
                <a16:creationId xmlns:a16="http://schemas.microsoft.com/office/drawing/2014/main" id="{C08B96A0-AAC8-4435-A0A1-7918BE2FBE92}"/>
              </a:ext>
            </a:extLst>
          </p:cNvPr>
          <p:cNvSpPr/>
          <p:nvPr/>
        </p:nvSpPr>
        <p:spPr>
          <a:xfrm>
            <a:off x="5219696" y="4980264"/>
            <a:ext cx="3735097" cy="996047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36" name="Rectangle 22">
            <a:extLst>
              <a:ext uri="{FF2B5EF4-FFF2-40B4-BE49-F238E27FC236}">
                <a16:creationId xmlns:a16="http://schemas.microsoft.com/office/drawing/2014/main" id="{54816D5A-8763-429B-990A-F232348383EB}"/>
              </a:ext>
            </a:extLst>
          </p:cNvPr>
          <p:cNvSpPr/>
          <p:nvPr/>
        </p:nvSpPr>
        <p:spPr>
          <a:xfrm>
            <a:off x="1903920" y="4973578"/>
            <a:ext cx="3270250" cy="996047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 dirty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37" name="Rectangle 22">
            <a:extLst>
              <a:ext uri="{FF2B5EF4-FFF2-40B4-BE49-F238E27FC236}">
                <a16:creationId xmlns:a16="http://schemas.microsoft.com/office/drawing/2014/main" id="{81664FBA-5BE6-4E57-9707-5F0EBD1F9E7A}"/>
              </a:ext>
            </a:extLst>
          </p:cNvPr>
          <p:cNvSpPr/>
          <p:nvPr/>
        </p:nvSpPr>
        <p:spPr>
          <a:xfrm>
            <a:off x="133553" y="4975796"/>
            <a:ext cx="1725921" cy="996047"/>
          </a:xfrm>
          <a:prstGeom prst="rect">
            <a:avLst/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bg-BG" sz="1800" b="0" i="0" u="none" strike="noStrike" kern="0" cap="none" spc="0" normalizeH="0" baseline="0" noProof="0">
              <a:ln>
                <a:noFill/>
              </a:ln>
              <a:solidFill>
                <a:srgbClr val="1CBB9F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8885DE7F-4343-4328-BAE7-5E89B71F33C6}"/>
              </a:ext>
            </a:extLst>
          </p:cNvPr>
          <p:cNvSpPr txBox="1"/>
          <p:nvPr/>
        </p:nvSpPr>
        <p:spPr>
          <a:xfrm>
            <a:off x="2093959" y="4097538"/>
            <a:ext cx="310297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  <a:sym typeface="+mn-ea"/>
              </a:rPr>
              <a:t>蓝牙</a:t>
            </a:r>
            <a:r>
              <a:rPr lang="en-US" altLang="zh-CN" dirty="0">
                <a:solidFill>
                  <a:srgbClr val="44546A"/>
                </a:solidFill>
                <a:latin typeface="+mn-ea"/>
                <a:sym typeface="+mn-ea"/>
              </a:rPr>
              <a:t>+GPS</a:t>
            </a:r>
            <a:r>
              <a:rPr lang="zh-CN" altLang="en-US" dirty="0">
                <a:solidFill>
                  <a:srgbClr val="44546A"/>
                </a:solidFill>
                <a:latin typeface="+mn-ea"/>
                <a:sym typeface="+mn-ea"/>
              </a:rPr>
              <a:t>实时检测与监护人的距离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7247DF0-71DF-4BD1-B1EE-F6A264F4C024}"/>
              </a:ext>
            </a:extLst>
          </p:cNvPr>
          <p:cNvSpPr/>
          <p:nvPr/>
        </p:nvSpPr>
        <p:spPr>
          <a:xfrm>
            <a:off x="445635" y="2295557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  <a:cs typeface="+mn-ea"/>
                <a:sym typeface="+mn-ea"/>
              </a:rPr>
              <a:t>脱落检测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69924ECE-67A6-46E8-9CED-C990B42157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4" t="6452" b="10028"/>
          <a:stretch/>
        </p:blipFill>
        <p:spPr>
          <a:xfrm>
            <a:off x="5467078" y="3210174"/>
            <a:ext cx="3385625" cy="547384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68554830-E458-4F83-9729-D52E94EBB5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999" y="2074859"/>
            <a:ext cx="774205" cy="816731"/>
          </a:xfrm>
          <a:prstGeom prst="rect">
            <a:avLst/>
          </a:prstGeom>
        </p:spPr>
      </p:pic>
      <p:sp>
        <p:nvSpPr>
          <p:cNvPr id="44" name="矩形 43">
            <a:extLst>
              <a:ext uri="{FF2B5EF4-FFF2-40B4-BE49-F238E27FC236}">
                <a16:creationId xmlns:a16="http://schemas.microsoft.com/office/drawing/2014/main" id="{A06B6ECD-DEEB-4081-9CFF-FE351ABA76BF}"/>
              </a:ext>
            </a:extLst>
          </p:cNvPr>
          <p:cNvSpPr/>
          <p:nvPr/>
        </p:nvSpPr>
        <p:spPr>
          <a:xfrm>
            <a:off x="5345718" y="4164640"/>
            <a:ext cx="35139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</a:rPr>
              <a:t> 超出安全距离，</a:t>
            </a:r>
            <a:endParaRPr lang="en-US" altLang="zh-CN" dirty="0">
              <a:solidFill>
                <a:srgbClr val="44546A"/>
              </a:solidFill>
              <a:latin typeface="+mn-ea"/>
            </a:endParaRPr>
          </a:p>
          <a:p>
            <a:pPr lvl="0" algn="ctr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</a:rPr>
              <a:t>间断发送定位信息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216E4F1F-779B-4375-BAD4-09A29F7865FA}"/>
              </a:ext>
            </a:extLst>
          </p:cNvPr>
          <p:cNvSpPr txBox="1"/>
          <p:nvPr/>
        </p:nvSpPr>
        <p:spPr>
          <a:xfrm>
            <a:off x="2062544" y="3090909"/>
            <a:ext cx="3111626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  <a:sym typeface="+mn-ea"/>
              </a:rPr>
              <a:t>   检测异常状态信息，</a:t>
            </a:r>
            <a:endParaRPr lang="en-US" altLang="zh-CN" dirty="0">
              <a:solidFill>
                <a:srgbClr val="44546A"/>
              </a:solidFill>
              <a:latin typeface="+mn-ea"/>
              <a:sym typeface="+mn-ea"/>
            </a:endParaRPr>
          </a:p>
          <a:p>
            <a:pPr lvl="0" algn="ctr">
              <a:defRPr/>
            </a:pPr>
            <a:r>
              <a:rPr lang="zh-CN" altLang="en-US" dirty="0">
                <a:solidFill>
                  <a:srgbClr val="44546A"/>
                </a:solidFill>
                <a:latin typeface="+mn-ea"/>
                <a:sym typeface="+mn-ea"/>
              </a:rPr>
              <a:t>并短信提醒</a:t>
            </a:r>
          </a:p>
        </p:txBody>
      </p:sp>
    </p:spTree>
    <p:extLst>
      <p:ext uri="{BB962C8B-B14F-4D97-AF65-F5344CB8AC3E}">
        <p14:creationId xmlns:p14="http://schemas.microsoft.com/office/powerpoint/2010/main" val="2697888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57200"/>
            <a:ext cx="8686800" cy="1143000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项目概述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设计实现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功能与创新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测试结果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"/>
            </a:pPr>
            <a:r>
              <a:rPr lang="zh-CN" altLang="en-US" dirty="0"/>
              <a:t>总结展望</a:t>
            </a:r>
            <a:endParaRPr lang="en-US" altLang="zh-CN" dirty="0"/>
          </a:p>
        </p:txBody>
      </p:sp>
      <p:sp>
        <p:nvSpPr>
          <p:cNvPr id="4" name="AutoShape 131" descr="globe pic"/>
          <p:cNvSpPr>
            <a:spLocks noChangeArrowheads="1"/>
          </p:cNvSpPr>
          <p:nvPr/>
        </p:nvSpPr>
        <p:spPr bwMode="auto">
          <a:xfrm>
            <a:off x="5638800" y="2990849"/>
            <a:ext cx="2582567" cy="2419351"/>
          </a:xfrm>
          <a:prstGeom prst="roundRect">
            <a:avLst>
              <a:gd name="adj" fmla="val 0"/>
            </a:avLst>
          </a:pr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algn="ctr">
            <a:solidFill>
              <a:schemeClr val="tx1"/>
            </a:solidFill>
            <a:round/>
            <a:headEnd/>
            <a:tailEnd/>
          </a:ln>
          <a:effectLst>
            <a:outerShdw blurRad="152400" dist="241300" dir="8100000" algn="r" rotWithShape="0">
              <a:prstClr val="black">
                <a:alpha val="28000"/>
              </a:prst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400" kern="0" dirty="0">
              <a:solidFill>
                <a:sysClr val="windowText" lastClr="000000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388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文本框 2"/>
          <p:cNvSpPr txBox="1">
            <a:spLocks noChangeArrowheads="1"/>
          </p:cNvSpPr>
          <p:nvPr/>
        </p:nvSpPr>
        <p:spPr bwMode="auto">
          <a:xfrm>
            <a:off x="150813" y="544513"/>
            <a:ext cx="3197225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总结展望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366836" y="2012567"/>
            <a:ext cx="6410325" cy="1700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zh-CN" dirty="0"/>
              <a:t>      </a:t>
            </a:r>
            <a:r>
              <a:rPr lang="zh-CN" altLang="en-US" dirty="0"/>
              <a:t>我们设计的便携式户外出行设备基于传感器采集运动信息，进行智能判别，实现异常姿态识别，能通过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宋体" panose="02010600030101010101" pitchFamily="2" charset="-122"/>
              </a:rPr>
              <a:t>组合定位实时检测与监护人的距离，保障用户出行安全。</a:t>
            </a:r>
            <a:r>
              <a:rPr lang="zh-CN" altLang="en-US" dirty="0"/>
              <a:t>与基于机器视觉的姿态识别方法相比，具有速度快、实时性好、方便携带等优点。</a:t>
            </a:r>
          </a:p>
        </p:txBody>
      </p:sp>
      <p:pic>
        <p:nvPicPr>
          <p:cNvPr id="4" name="图片 2">
            <a:extLst>
              <a:ext uri="{FF2B5EF4-FFF2-40B4-BE49-F238E27FC236}">
                <a16:creationId xmlns:a16="http://schemas.microsoft.com/office/drawing/2014/main" id="{056BA443-A28C-4D4B-B3D2-C8D494DA7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90" y="4672346"/>
            <a:ext cx="8687219" cy="1665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1EDA792-1CB9-49A5-97E4-EAD1DAD94D76}"/>
              </a:ext>
            </a:extLst>
          </p:cNvPr>
          <p:cNvSpPr txBox="1"/>
          <p:nvPr/>
        </p:nvSpPr>
        <p:spPr>
          <a:xfrm>
            <a:off x="2133600" y="5181600"/>
            <a:ext cx="4579620" cy="10147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000" b="1" i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n-lt"/>
              </a:rPr>
              <a:t>Smart Life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295400" y="4876800"/>
            <a:ext cx="2390140" cy="342265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zh-CN" altLang="en-US" dirty="0"/>
              <a:t>      守护者小队</a:t>
            </a:r>
          </a:p>
          <a:p>
            <a:pPr algn="l">
              <a:lnSpc>
                <a:spcPct val="150000"/>
              </a:lnSpc>
            </a:pPr>
            <a:r>
              <a:rPr lang="zh-CN" altLang="en-US" dirty="0"/>
              <a:t>曹仁杰 杨晋宇 王朝阳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36179" y="2057400"/>
            <a:ext cx="8229600" cy="720306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防走失安全检测系统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文本框 2"/>
          <p:cNvSpPr txBox="1">
            <a:spLocks noChangeArrowheads="1"/>
          </p:cNvSpPr>
          <p:nvPr/>
        </p:nvSpPr>
        <p:spPr bwMode="auto">
          <a:xfrm>
            <a:off x="37730" y="545938"/>
            <a:ext cx="3197225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总结展望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19460" y="4749633"/>
            <a:ext cx="7924800" cy="45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defRPr/>
            </a:pPr>
            <a:r>
              <a:rPr lang="zh-CN" altLang="en-US" dirty="0">
                <a:latin typeface="宋体" panose="02010600030101010101" pitchFamily="2" charset="-122"/>
                <a:cs typeface="Times New Roman" panose="02020603050405020304" pitchFamily="18" charset="0"/>
              </a:rPr>
              <a:t>轨道交通、体育训练、智慧课堂</a:t>
            </a:r>
            <a:r>
              <a:rPr lang="en-US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……</a:t>
            </a:r>
            <a:endParaRPr lang="zh-CN" altLang="en-US" dirty="0"/>
          </a:p>
        </p:txBody>
      </p:sp>
      <p:pic>
        <p:nvPicPr>
          <p:cNvPr id="1026" name="Picture 2" descr="http://img.yanj.cn/editor/201607/20160708200318_37679.jpg">
            <a:extLst>
              <a:ext uri="{FF2B5EF4-FFF2-40B4-BE49-F238E27FC236}">
                <a16:creationId xmlns:a16="http://schemas.microsoft.com/office/drawing/2014/main" id="{BF1D60B5-525E-4700-AA00-417FBE8675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1"/>
          <a:stretch/>
        </p:blipFill>
        <p:spPr bwMode="auto">
          <a:xfrm>
            <a:off x="553772" y="1752600"/>
            <a:ext cx="3728088" cy="2643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6E6662B-52D6-443A-861B-AABFE1D7CA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589" y="647060"/>
            <a:ext cx="4475821" cy="298608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0600" y="3758787"/>
            <a:ext cx="3642995" cy="272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6608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90900" y="2204085"/>
            <a:ext cx="235077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谢 谢 ！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57200"/>
            <a:ext cx="8686800" cy="1143000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/>
              <a:t>项目概述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/>
              <a:t>设计实现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/>
              <a:t>功能与创新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/>
              <a:t>测试结果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/>
              <a:t>总结展望</a:t>
            </a:r>
            <a:endParaRPr lang="en-US" altLang="zh-CN" dirty="0"/>
          </a:p>
        </p:txBody>
      </p:sp>
      <p:sp>
        <p:nvSpPr>
          <p:cNvPr id="4" name="AutoShape 131" descr="globe pic"/>
          <p:cNvSpPr>
            <a:spLocks noChangeArrowheads="1"/>
          </p:cNvSpPr>
          <p:nvPr/>
        </p:nvSpPr>
        <p:spPr bwMode="auto">
          <a:xfrm>
            <a:off x="5638800" y="2990849"/>
            <a:ext cx="2582567" cy="2419351"/>
          </a:xfrm>
          <a:prstGeom prst="roundRect">
            <a:avLst>
              <a:gd name="adj" fmla="val 0"/>
            </a:avLst>
          </a:prstGeom>
          <a:blipFill dpi="0"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algn="ctr">
            <a:solidFill>
              <a:schemeClr val="tx1"/>
            </a:solidFill>
            <a:round/>
            <a:headEnd/>
            <a:tailEnd/>
          </a:ln>
          <a:effectLst>
            <a:outerShdw blurRad="152400" dist="241300" dir="8100000" algn="r" rotWithShape="0">
              <a:prstClr val="black">
                <a:alpha val="28000"/>
              </a:prst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400" kern="0" dirty="0">
              <a:solidFill>
                <a:sysClr val="windowText" lastClr="000000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57200"/>
            <a:ext cx="8686800" cy="1143000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"/>
            </a:pPr>
            <a:r>
              <a:rPr lang="zh-CN" altLang="en-US" dirty="0"/>
              <a:t>项目概述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设计实现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功能与创新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测试结果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总结展望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AutoShape 131" descr="globe pic"/>
          <p:cNvSpPr>
            <a:spLocks noChangeArrowheads="1"/>
          </p:cNvSpPr>
          <p:nvPr/>
        </p:nvSpPr>
        <p:spPr bwMode="auto">
          <a:xfrm>
            <a:off x="5638800" y="2990849"/>
            <a:ext cx="2582567" cy="2419351"/>
          </a:xfrm>
          <a:prstGeom prst="roundRect">
            <a:avLst>
              <a:gd name="adj" fmla="val 0"/>
            </a:avLst>
          </a:pr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algn="ctr">
            <a:solidFill>
              <a:schemeClr val="tx1"/>
            </a:solidFill>
            <a:round/>
            <a:headEnd/>
            <a:tailEnd/>
          </a:ln>
          <a:effectLst>
            <a:outerShdw blurRad="152400" dist="241300" dir="8100000" algn="r" rotWithShape="0">
              <a:prstClr val="black">
                <a:alpha val="28000"/>
              </a:prst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400" kern="0" dirty="0">
              <a:solidFill>
                <a:sysClr val="windowText" lastClr="000000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149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文本框 2"/>
          <p:cNvSpPr txBox="1"/>
          <p:nvPr/>
        </p:nvSpPr>
        <p:spPr>
          <a:xfrm>
            <a:off x="9525" y="53975"/>
            <a:ext cx="3479800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000" b="1" dirty="0">
                <a:latin typeface="宋体" panose="02010600030101010101" pitchFamily="2" charset="-122"/>
              </a:rPr>
              <a:t>社会问题</a:t>
            </a:r>
          </a:p>
        </p:txBody>
      </p:sp>
      <p:pic>
        <p:nvPicPr>
          <p:cNvPr id="6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282" y="2108835"/>
            <a:ext cx="6591935" cy="13938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/>
          <a:srcRect b="50000"/>
          <a:stretch/>
        </p:blipFill>
        <p:spPr>
          <a:xfrm>
            <a:off x="1003300" y="902970"/>
            <a:ext cx="7073900" cy="1205865"/>
          </a:xfrm>
          <a:prstGeom prst="rect">
            <a:avLst/>
          </a:prstGeom>
        </p:spPr>
      </p:pic>
      <p:pic>
        <p:nvPicPr>
          <p:cNvPr id="9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7783" y="3733800"/>
            <a:ext cx="4574955" cy="25285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6" name="Picture 2" descr="http://images.669pic.com/element_pic/19/31/78/99/559a89968c9f6736134a07d91dd4578a.jpg%21w700wb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4379119"/>
            <a:ext cx="1453726" cy="1945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215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文本框 2"/>
          <p:cNvSpPr txBox="1"/>
          <p:nvPr/>
        </p:nvSpPr>
        <p:spPr>
          <a:xfrm>
            <a:off x="105723" y="232569"/>
            <a:ext cx="3197225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000" b="1" dirty="0">
                <a:latin typeface="宋体" panose="02010600030101010101" pitchFamily="2" charset="-122"/>
              </a:rPr>
              <a:t>产品现状</a:t>
            </a:r>
          </a:p>
        </p:txBody>
      </p:sp>
      <p:pic>
        <p:nvPicPr>
          <p:cNvPr id="9222" name="图片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4767431"/>
            <a:ext cx="2513012" cy="1587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椭圆 1"/>
          <p:cNvSpPr/>
          <p:nvPr/>
        </p:nvSpPr>
        <p:spPr>
          <a:xfrm>
            <a:off x="253721" y="3048000"/>
            <a:ext cx="1811338" cy="11430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</a:rPr>
              <a:t>市面上产品功能较为单一</a:t>
            </a:r>
          </a:p>
        </p:txBody>
      </p:sp>
      <p:pic>
        <p:nvPicPr>
          <p:cNvPr id="922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2067" y="1222552"/>
            <a:ext cx="1401762" cy="19129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矩形 2"/>
          <p:cNvSpPr/>
          <p:nvPr/>
        </p:nvSpPr>
        <p:spPr>
          <a:xfrm>
            <a:off x="4572000" y="3217000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latinLnBrk="1">
              <a:lnSpc>
                <a:spcPct val="150000"/>
              </a:lnSpc>
              <a:spcBef>
                <a:spcPct val="0"/>
              </a:spcBef>
              <a:buClr>
                <a:srgbClr val="FF0000"/>
              </a:buClr>
              <a:buSzPct val="70000"/>
            </a:pPr>
            <a:r>
              <a:rPr lang="en-US" altLang="zh-CN" dirty="0">
                <a:latin typeface="宋体" pitchFamily="2" charset="-122"/>
                <a:ea typeface="宋体" pitchFamily="2" charset="-122"/>
              </a:rPr>
              <a:t>    </a:t>
            </a:r>
            <a:r>
              <a:rPr lang="zh-CN" altLang="en-US" dirty="0">
                <a:latin typeface="宋体" pitchFamily="2" charset="-122"/>
                <a:ea typeface="宋体" pitchFamily="2" charset="-122"/>
              </a:rPr>
              <a:t>当老人在家中晕倒时，可能无法按下报警器或者打电话给家属。当老人或儿童外出被不法分子控制时，可能无法获得家人或警方帮助。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57200"/>
            <a:ext cx="8686800" cy="1143000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项目概述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"/>
            </a:pPr>
            <a:r>
              <a:rPr lang="zh-CN" altLang="en-US" dirty="0"/>
              <a:t>设计实现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功能与创新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测试结果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Font typeface="Wingdings" pitchFamily="2" charset="2"/>
              <a:buChar char="n"/>
            </a:pP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总结展望</a:t>
            </a:r>
            <a:endParaRPr lang="en-US" altLang="zh-C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AutoShape 131" descr="globe pic"/>
          <p:cNvSpPr>
            <a:spLocks noChangeArrowheads="1"/>
          </p:cNvSpPr>
          <p:nvPr/>
        </p:nvSpPr>
        <p:spPr bwMode="auto">
          <a:xfrm>
            <a:off x="5638800" y="2990849"/>
            <a:ext cx="2582567" cy="2419351"/>
          </a:xfrm>
          <a:prstGeom prst="roundRect">
            <a:avLst>
              <a:gd name="adj" fmla="val 0"/>
            </a:avLst>
          </a:prstGeom>
          <a:blipFill dpi="0"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algn="ctr">
            <a:solidFill>
              <a:schemeClr val="tx1"/>
            </a:solidFill>
            <a:round/>
            <a:headEnd/>
            <a:tailEnd/>
          </a:ln>
          <a:effectLst>
            <a:outerShdw blurRad="152400" dist="241300" dir="8100000" algn="r" rotWithShape="0">
              <a:prstClr val="black">
                <a:alpha val="28000"/>
              </a:prst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400" kern="0" dirty="0">
              <a:solidFill>
                <a:sysClr val="windowText" lastClr="000000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298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文本框 2"/>
          <p:cNvSpPr txBox="1"/>
          <p:nvPr/>
        </p:nvSpPr>
        <p:spPr>
          <a:xfrm>
            <a:off x="128588" y="265113"/>
            <a:ext cx="3197225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2000" b="1" dirty="0">
                <a:latin typeface="宋体" panose="02010600030101010101" pitchFamily="2" charset="-122"/>
              </a:rPr>
              <a:t>设计难点</a:t>
            </a:r>
          </a:p>
        </p:txBody>
      </p:sp>
      <p:sp>
        <p:nvSpPr>
          <p:cNvPr id="11269" name="Freeform 5"/>
          <p:cNvSpPr/>
          <p:nvPr/>
        </p:nvSpPr>
        <p:spPr>
          <a:xfrm>
            <a:off x="1401763" y="4841875"/>
            <a:ext cx="795337" cy="728663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2147483646" y="0"/>
              </a:cxn>
              <a:cxn ang="0">
                <a:pos x="0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0" t="0" r="0" b="0"/>
            <a:pathLst>
              <a:path w="163" h="150">
                <a:moveTo>
                  <a:pt x="163" y="31"/>
                </a:moveTo>
                <a:cubicBezTo>
                  <a:pt x="163" y="0"/>
                  <a:pt x="163" y="0"/>
                  <a:pt x="163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7" y="0"/>
                  <a:pt x="7" y="0"/>
                  <a:pt x="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0" y="31"/>
                  <a:pt x="0" y="31"/>
                </a:cubicBezTo>
                <a:cubicBezTo>
                  <a:pt x="7" y="39"/>
                  <a:pt x="7" y="39"/>
                  <a:pt x="7" y="39"/>
                </a:cubicBezTo>
                <a:cubicBezTo>
                  <a:pt x="7" y="46"/>
                  <a:pt x="7" y="46"/>
                  <a:pt x="7" y="46"/>
                </a:cubicBezTo>
                <a:cubicBezTo>
                  <a:pt x="3" y="46"/>
                  <a:pt x="0" y="49"/>
                  <a:pt x="0" y="53"/>
                </a:cubicBezTo>
                <a:cubicBezTo>
                  <a:pt x="0" y="56"/>
                  <a:pt x="3" y="59"/>
                  <a:pt x="7" y="59"/>
                </a:cubicBezTo>
                <a:cubicBezTo>
                  <a:pt x="7" y="69"/>
                  <a:pt x="7" y="69"/>
                  <a:pt x="7" y="69"/>
                </a:cubicBezTo>
                <a:cubicBezTo>
                  <a:pt x="3" y="69"/>
                  <a:pt x="0" y="72"/>
                  <a:pt x="0" y="76"/>
                </a:cubicBezTo>
                <a:cubicBezTo>
                  <a:pt x="0" y="79"/>
                  <a:pt x="3" y="82"/>
                  <a:pt x="7" y="82"/>
                </a:cubicBezTo>
                <a:cubicBezTo>
                  <a:pt x="7" y="92"/>
                  <a:pt x="7" y="92"/>
                  <a:pt x="7" y="92"/>
                </a:cubicBezTo>
                <a:cubicBezTo>
                  <a:pt x="3" y="92"/>
                  <a:pt x="0" y="95"/>
                  <a:pt x="0" y="99"/>
                </a:cubicBezTo>
                <a:cubicBezTo>
                  <a:pt x="0" y="102"/>
                  <a:pt x="3" y="105"/>
                  <a:pt x="7" y="105"/>
                </a:cubicBezTo>
                <a:cubicBezTo>
                  <a:pt x="7" y="113"/>
                  <a:pt x="7" y="113"/>
                  <a:pt x="7" y="113"/>
                </a:cubicBezTo>
                <a:cubicBezTo>
                  <a:pt x="57" y="141"/>
                  <a:pt x="57" y="141"/>
                  <a:pt x="57" y="141"/>
                </a:cubicBezTo>
                <a:cubicBezTo>
                  <a:pt x="61" y="141"/>
                  <a:pt x="61" y="141"/>
                  <a:pt x="61" y="141"/>
                </a:cubicBezTo>
                <a:cubicBezTo>
                  <a:pt x="64" y="146"/>
                  <a:pt x="72" y="150"/>
                  <a:pt x="82" y="150"/>
                </a:cubicBezTo>
                <a:cubicBezTo>
                  <a:pt x="91" y="150"/>
                  <a:pt x="99" y="146"/>
                  <a:pt x="102" y="141"/>
                </a:cubicBezTo>
                <a:cubicBezTo>
                  <a:pt x="106" y="141"/>
                  <a:pt x="106" y="141"/>
                  <a:pt x="106" y="141"/>
                </a:cubicBezTo>
                <a:cubicBezTo>
                  <a:pt x="157" y="113"/>
                  <a:pt x="157" y="113"/>
                  <a:pt x="157" y="113"/>
                </a:cubicBezTo>
                <a:cubicBezTo>
                  <a:pt x="157" y="113"/>
                  <a:pt x="157" y="113"/>
                  <a:pt x="157" y="113"/>
                </a:cubicBezTo>
                <a:cubicBezTo>
                  <a:pt x="157" y="105"/>
                  <a:pt x="157" y="105"/>
                  <a:pt x="157" y="105"/>
                </a:cubicBezTo>
                <a:cubicBezTo>
                  <a:pt x="160" y="105"/>
                  <a:pt x="163" y="102"/>
                  <a:pt x="163" y="99"/>
                </a:cubicBezTo>
                <a:cubicBezTo>
                  <a:pt x="163" y="95"/>
                  <a:pt x="160" y="92"/>
                  <a:pt x="157" y="92"/>
                </a:cubicBezTo>
                <a:cubicBezTo>
                  <a:pt x="157" y="82"/>
                  <a:pt x="157" y="82"/>
                  <a:pt x="157" y="82"/>
                </a:cubicBezTo>
                <a:cubicBezTo>
                  <a:pt x="160" y="82"/>
                  <a:pt x="163" y="79"/>
                  <a:pt x="163" y="76"/>
                </a:cubicBezTo>
                <a:cubicBezTo>
                  <a:pt x="163" y="72"/>
                  <a:pt x="160" y="69"/>
                  <a:pt x="157" y="69"/>
                </a:cubicBezTo>
                <a:cubicBezTo>
                  <a:pt x="157" y="59"/>
                  <a:pt x="157" y="59"/>
                  <a:pt x="157" y="59"/>
                </a:cubicBezTo>
                <a:cubicBezTo>
                  <a:pt x="160" y="59"/>
                  <a:pt x="163" y="56"/>
                  <a:pt x="163" y="53"/>
                </a:cubicBezTo>
                <a:cubicBezTo>
                  <a:pt x="163" y="49"/>
                  <a:pt x="160" y="46"/>
                  <a:pt x="157" y="46"/>
                </a:cubicBezTo>
                <a:cubicBezTo>
                  <a:pt x="157" y="39"/>
                  <a:pt x="157" y="39"/>
                  <a:pt x="157" y="39"/>
                </a:cubicBezTo>
                <a:lnTo>
                  <a:pt x="163" y="31"/>
                </a:lnTo>
                <a:close/>
              </a:path>
            </a:pathLst>
          </a:custGeom>
          <a:solidFill>
            <a:srgbClr val="A6A6A6">
              <a:alpha val="100000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5" name="Group 18"/>
          <p:cNvGrpSpPr/>
          <p:nvPr/>
        </p:nvGrpSpPr>
        <p:grpSpPr>
          <a:xfrm>
            <a:off x="886948" y="2393073"/>
            <a:ext cx="1777512" cy="597965"/>
            <a:chOff x="4333909" y="2176977"/>
            <a:chExt cx="1777512" cy="597965"/>
          </a:xfrm>
          <a:solidFill>
            <a:srgbClr val="F77258"/>
          </a:solidFill>
        </p:grpSpPr>
        <p:sp>
          <p:nvSpPr>
            <p:cNvPr id="6" name="Freeform 9"/>
            <p:cNvSpPr/>
            <p:nvPr/>
          </p:nvSpPr>
          <p:spPr bwMode="auto">
            <a:xfrm>
              <a:off x="4333909" y="2176977"/>
              <a:ext cx="1777512" cy="597965"/>
            </a:xfrm>
            <a:custGeom>
              <a:avLst/>
              <a:gdLst>
                <a:gd name="T0" fmla="*/ 0 w 365"/>
                <a:gd name="T1" fmla="*/ 123 h 123"/>
                <a:gd name="T2" fmla="*/ 365 w 365"/>
                <a:gd name="T3" fmla="*/ 123 h 123"/>
                <a:gd name="T4" fmla="*/ 183 w 365"/>
                <a:gd name="T5" fmla="*/ 0 h 123"/>
                <a:gd name="T6" fmla="*/ 0 w 365"/>
                <a:gd name="T7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5" h="123">
                  <a:moveTo>
                    <a:pt x="0" y="123"/>
                  </a:moveTo>
                  <a:cubicBezTo>
                    <a:pt x="365" y="123"/>
                    <a:pt x="365" y="123"/>
                    <a:pt x="365" y="123"/>
                  </a:cubicBezTo>
                  <a:cubicBezTo>
                    <a:pt x="341" y="60"/>
                    <a:pt x="282" y="0"/>
                    <a:pt x="183" y="0"/>
                  </a:cubicBezTo>
                  <a:cubicBezTo>
                    <a:pt x="83" y="0"/>
                    <a:pt x="24" y="60"/>
                    <a:pt x="0" y="12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8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TextBox 21"/>
            <p:cNvSpPr txBox="1"/>
            <p:nvPr/>
          </p:nvSpPr>
          <p:spPr>
            <a:xfrm>
              <a:off x="5104487" y="2353192"/>
              <a:ext cx="240450" cy="246221"/>
            </a:xfrm>
            <a:prstGeom prst="rect">
              <a:avLst/>
            </a:prstGeom>
            <a:grpFill/>
          </p:spPr>
          <p:txBody>
            <a:bodyPr wrap="none" lIns="0" tIns="0" rIns="0" b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1600" b="0" i="0" u="none" strike="noStrike" kern="1200" cap="none" spc="0" normalizeH="0" baseline="0" noProof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01</a:t>
              </a:r>
              <a:endParaRPr kumimoji="0" lang="en-US" sz="1600" b="0" i="0" u="none" strike="noStrike" kern="120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8" name="Group 17"/>
          <p:cNvGrpSpPr/>
          <p:nvPr/>
        </p:nvGrpSpPr>
        <p:grpSpPr>
          <a:xfrm>
            <a:off x="827560" y="2991038"/>
            <a:ext cx="1900382" cy="602061"/>
            <a:chOff x="4274521" y="2774942"/>
            <a:chExt cx="1900382" cy="602061"/>
          </a:xfrm>
          <a:solidFill>
            <a:srgbClr val="F04077"/>
          </a:solidFill>
        </p:grpSpPr>
        <p:sp>
          <p:nvSpPr>
            <p:cNvPr id="9" name="Freeform 8"/>
            <p:cNvSpPr/>
            <p:nvPr/>
          </p:nvSpPr>
          <p:spPr bwMode="auto">
            <a:xfrm>
              <a:off x="4274521" y="2774942"/>
              <a:ext cx="1900382" cy="602061"/>
            </a:xfrm>
            <a:custGeom>
              <a:avLst/>
              <a:gdLst>
                <a:gd name="T0" fmla="*/ 0 w 390"/>
                <a:gd name="T1" fmla="*/ 67 h 124"/>
                <a:gd name="T2" fmla="*/ 10 w 390"/>
                <a:gd name="T3" fmla="*/ 124 h 124"/>
                <a:gd name="T4" fmla="*/ 380 w 390"/>
                <a:gd name="T5" fmla="*/ 124 h 124"/>
                <a:gd name="T6" fmla="*/ 390 w 390"/>
                <a:gd name="T7" fmla="*/ 67 h 124"/>
                <a:gd name="T8" fmla="*/ 377 w 390"/>
                <a:gd name="T9" fmla="*/ 0 h 124"/>
                <a:gd name="T10" fmla="*/ 12 w 390"/>
                <a:gd name="T11" fmla="*/ 0 h 124"/>
                <a:gd name="T12" fmla="*/ 0 w 390"/>
                <a:gd name="T13" fmla="*/ 6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0" h="124">
                  <a:moveTo>
                    <a:pt x="0" y="67"/>
                  </a:moveTo>
                  <a:cubicBezTo>
                    <a:pt x="0" y="87"/>
                    <a:pt x="4" y="105"/>
                    <a:pt x="10" y="124"/>
                  </a:cubicBezTo>
                  <a:cubicBezTo>
                    <a:pt x="380" y="124"/>
                    <a:pt x="380" y="124"/>
                    <a:pt x="380" y="124"/>
                  </a:cubicBezTo>
                  <a:cubicBezTo>
                    <a:pt x="386" y="105"/>
                    <a:pt x="390" y="87"/>
                    <a:pt x="390" y="67"/>
                  </a:cubicBezTo>
                  <a:cubicBezTo>
                    <a:pt x="390" y="46"/>
                    <a:pt x="385" y="23"/>
                    <a:pt x="377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4" y="23"/>
                    <a:pt x="0" y="46"/>
                    <a:pt x="0" y="6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8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TextBox 22"/>
            <p:cNvSpPr txBox="1"/>
            <p:nvPr/>
          </p:nvSpPr>
          <p:spPr>
            <a:xfrm>
              <a:off x="5104488" y="2940083"/>
              <a:ext cx="240450" cy="246221"/>
            </a:xfrm>
            <a:prstGeom prst="rect">
              <a:avLst/>
            </a:prstGeom>
            <a:grpFill/>
          </p:spPr>
          <p:txBody>
            <a:bodyPr wrap="none" lIns="0" tIns="0" rIns="0" b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1600" b="0" i="0" u="none" strike="noStrike" kern="1200" cap="none" spc="0" normalizeH="0" baseline="0" noProof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02</a:t>
              </a:r>
              <a:endParaRPr kumimoji="0" lang="en-US" sz="1600" b="0" i="0" u="none" strike="noStrike" kern="120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1" name="Group 16"/>
          <p:cNvGrpSpPr/>
          <p:nvPr/>
        </p:nvGrpSpPr>
        <p:grpSpPr>
          <a:xfrm>
            <a:off x="876707" y="3593099"/>
            <a:ext cx="1802087" cy="597965"/>
            <a:chOff x="4323669" y="3377003"/>
            <a:chExt cx="1802086" cy="597965"/>
          </a:xfrm>
          <a:solidFill>
            <a:srgbClr val="F8D845"/>
          </a:solidFill>
        </p:grpSpPr>
        <p:sp>
          <p:nvSpPr>
            <p:cNvPr id="31" name="Freeform 7"/>
            <p:cNvSpPr/>
            <p:nvPr/>
          </p:nvSpPr>
          <p:spPr bwMode="auto">
            <a:xfrm>
              <a:off x="4323669" y="3377003"/>
              <a:ext cx="1802086" cy="597965"/>
            </a:xfrm>
            <a:custGeom>
              <a:avLst/>
              <a:gdLst>
                <a:gd name="T0" fmla="*/ 65 w 370"/>
                <a:gd name="T1" fmla="*/ 123 h 123"/>
                <a:gd name="T2" fmla="*/ 304 w 370"/>
                <a:gd name="T3" fmla="*/ 123 h 123"/>
                <a:gd name="T4" fmla="*/ 370 w 370"/>
                <a:gd name="T5" fmla="*/ 0 h 123"/>
                <a:gd name="T6" fmla="*/ 0 w 370"/>
                <a:gd name="T7" fmla="*/ 0 h 123"/>
                <a:gd name="T8" fmla="*/ 65 w 370"/>
                <a:gd name="T9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123">
                  <a:moveTo>
                    <a:pt x="65" y="123"/>
                  </a:moveTo>
                  <a:cubicBezTo>
                    <a:pt x="304" y="123"/>
                    <a:pt x="304" y="123"/>
                    <a:pt x="304" y="123"/>
                  </a:cubicBezTo>
                  <a:cubicBezTo>
                    <a:pt x="324" y="87"/>
                    <a:pt x="354" y="45"/>
                    <a:pt x="37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45"/>
                    <a:pt x="45" y="87"/>
                    <a:pt x="65" y="12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8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2" name="TextBox 23"/>
            <p:cNvSpPr txBox="1"/>
            <p:nvPr/>
          </p:nvSpPr>
          <p:spPr>
            <a:xfrm>
              <a:off x="5104488" y="3549821"/>
              <a:ext cx="240450" cy="246221"/>
            </a:xfrm>
            <a:prstGeom prst="rect">
              <a:avLst/>
            </a:prstGeom>
            <a:grpFill/>
          </p:spPr>
          <p:txBody>
            <a:bodyPr wrap="none" lIns="0" tIns="0" rIns="0" b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1600" b="0" i="0" u="none" strike="noStrike" kern="1200" cap="none" spc="0" normalizeH="0" baseline="0" noProof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03</a:t>
              </a:r>
              <a:endParaRPr kumimoji="0" lang="en-US" sz="1600" b="0" i="0" u="none" strike="noStrike" kern="120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3" name="Group 8"/>
          <p:cNvGrpSpPr/>
          <p:nvPr/>
        </p:nvGrpSpPr>
        <p:grpSpPr>
          <a:xfrm>
            <a:off x="1194120" y="4191064"/>
            <a:ext cx="1163165" cy="597965"/>
            <a:chOff x="4641082" y="3974968"/>
            <a:chExt cx="1163165" cy="597965"/>
          </a:xfrm>
          <a:solidFill>
            <a:srgbClr val="BF55DB"/>
          </a:solidFill>
        </p:grpSpPr>
        <p:sp>
          <p:nvSpPr>
            <p:cNvPr id="34" name="Freeform 6"/>
            <p:cNvSpPr/>
            <p:nvPr/>
          </p:nvSpPr>
          <p:spPr bwMode="auto">
            <a:xfrm>
              <a:off x="4641082" y="3974968"/>
              <a:ext cx="1163165" cy="597965"/>
            </a:xfrm>
            <a:custGeom>
              <a:avLst/>
              <a:gdLst>
                <a:gd name="T0" fmla="*/ 221 w 239"/>
                <a:gd name="T1" fmla="*/ 52 h 123"/>
                <a:gd name="T2" fmla="*/ 239 w 239"/>
                <a:gd name="T3" fmla="*/ 0 h 123"/>
                <a:gd name="T4" fmla="*/ 0 w 239"/>
                <a:gd name="T5" fmla="*/ 0 h 123"/>
                <a:gd name="T6" fmla="*/ 19 w 239"/>
                <a:gd name="T7" fmla="*/ 52 h 123"/>
                <a:gd name="T8" fmla="*/ 51 w 239"/>
                <a:gd name="T9" fmla="*/ 123 h 123"/>
                <a:gd name="T10" fmla="*/ 120 w 239"/>
                <a:gd name="T11" fmla="*/ 123 h 123"/>
                <a:gd name="T12" fmla="*/ 188 w 239"/>
                <a:gd name="T13" fmla="*/ 123 h 123"/>
                <a:gd name="T14" fmla="*/ 221 w 239"/>
                <a:gd name="T15" fmla="*/ 52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9" h="123">
                  <a:moveTo>
                    <a:pt x="221" y="52"/>
                  </a:moveTo>
                  <a:cubicBezTo>
                    <a:pt x="221" y="37"/>
                    <a:pt x="228" y="19"/>
                    <a:pt x="23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19"/>
                    <a:pt x="19" y="37"/>
                    <a:pt x="19" y="52"/>
                  </a:cubicBezTo>
                  <a:cubicBezTo>
                    <a:pt x="19" y="105"/>
                    <a:pt x="37" y="123"/>
                    <a:pt x="51" y="123"/>
                  </a:cubicBezTo>
                  <a:cubicBezTo>
                    <a:pt x="65" y="123"/>
                    <a:pt x="120" y="123"/>
                    <a:pt x="120" y="123"/>
                  </a:cubicBezTo>
                  <a:cubicBezTo>
                    <a:pt x="120" y="123"/>
                    <a:pt x="174" y="123"/>
                    <a:pt x="188" y="123"/>
                  </a:cubicBezTo>
                  <a:cubicBezTo>
                    <a:pt x="202" y="123"/>
                    <a:pt x="221" y="105"/>
                    <a:pt x="221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8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5" name="TextBox 24"/>
            <p:cNvSpPr txBox="1"/>
            <p:nvPr/>
          </p:nvSpPr>
          <p:spPr>
            <a:xfrm>
              <a:off x="5104488" y="4136712"/>
              <a:ext cx="240450" cy="246221"/>
            </a:xfrm>
            <a:prstGeom prst="rect">
              <a:avLst/>
            </a:prstGeom>
            <a:grpFill/>
          </p:spPr>
          <p:txBody>
            <a:bodyPr wrap="none" lIns="0" tIns="0" rIns="0" b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1600" b="0" i="0" u="none" strike="noStrike" kern="1200" cap="none" spc="0" normalizeH="0" baseline="0" noProof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en-US" sz="1600" b="0" i="0" u="none" strike="noStrike" kern="120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36" name="Oval 29"/>
          <p:cNvSpPr>
            <a:spLocks noChangeAspect="1"/>
          </p:cNvSpPr>
          <p:nvPr/>
        </p:nvSpPr>
        <p:spPr>
          <a:xfrm>
            <a:off x="4476750" y="1952625"/>
            <a:ext cx="552450" cy="550863"/>
          </a:xfrm>
          <a:prstGeom prst="ellipse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en-US" sz="1800" b="1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Oval 30"/>
          <p:cNvSpPr>
            <a:spLocks noChangeAspect="1"/>
          </p:cNvSpPr>
          <p:nvPr/>
        </p:nvSpPr>
        <p:spPr>
          <a:xfrm>
            <a:off x="4476750" y="3035300"/>
            <a:ext cx="552450" cy="550863"/>
          </a:xfrm>
          <a:prstGeom prst="ellipse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en-US" sz="1800" b="1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8" name="Oval 38"/>
          <p:cNvSpPr>
            <a:spLocks noChangeAspect="1"/>
          </p:cNvSpPr>
          <p:nvPr/>
        </p:nvSpPr>
        <p:spPr>
          <a:xfrm>
            <a:off x="4476750" y="4117975"/>
            <a:ext cx="552450" cy="552450"/>
          </a:xfrm>
          <a:prstGeom prst="ellipse">
            <a:avLst/>
          </a:pr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en-AU" sz="1800" b="1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9" name="Oval 42"/>
          <p:cNvSpPr>
            <a:spLocks noChangeAspect="1"/>
          </p:cNvSpPr>
          <p:nvPr/>
        </p:nvSpPr>
        <p:spPr>
          <a:xfrm>
            <a:off x="4476750" y="5200650"/>
            <a:ext cx="552450" cy="552450"/>
          </a:xfrm>
          <a:prstGeom prst="ellipse">
            <a:avLst/>
          </a:pr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en-AU" sz="1800" b="1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40" name="Elbow Connector 9"/>
          <p:cNvCxnSpPr/>
          <p:nvPr/>
        </p:nvCxnSpPr>
        <p:spPr>
          <a:xfrm flipV="1">
            <a:off x="2773363" y="2232025"/>
            <a:ext cx="1443038" cy="404813"/>
          </a:xfrm>
          <a:prstGeom prst="bentConnector3">
            <a:avLst>
              <a:gd name="adj1" fmla="val 39133"/>
            </a:avLst>
          </a:prstGeom>
          <a:ln w="12700">
            <a:solidFill>
              <a:srgbClr val="F04077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62"/>
          <p:cNvCxnSpPr/>
          <p:nvPr/>
        </p:nvCxnSpPr>
        <p:spPr>
          <a:xfrm>
            <a:off x="2471738" y="4489450"/>
            <a:ext cx="1744663" cy="987425"/>
          </a:xfrm>
          <a:prstGeom prst="bentConnector3">
            <a:avLst>
              <a:gd name="adj1" fmla="val 50000"/>
            </a:avLst>
          </a:prstGeom>
          <a:ln w="12700">
            <a:solidFill>
              <a:srgbClr val="F040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64"/>
          <p:cNvCxnSpPr/>
          <p:nvPr/>
        </p:nvCxnSpPr>
        <p:spPr>
          <a:xfrm>
            <a:off x="2773363" y="3903663"/>
            <a:ext cx="1457325" cy="501650"/>
          </a:xfrm>
          <a:prstGeom prst="bentConnector3">
            <a:avLst>
              <a:gd name="adj1" fmla="val 58370"/>
            </a:avLst>
          </a:prstGeom>
          <a:ln w="12700">
            <a:solidFill>
              <a:srgbClr val="F040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60"/>
          <p:cNvCxnSpPr/>
          <p:nvPr/>
        </p:nvCxnSpPr>
        <p:spPr>
          <a:xfrm>
            <a:off x="2987675" y="3300413"/>
            <a:ext cx="1228725" cy="0"/>
          </a:xfrm>
          <a:prstGeom prst="line">
            <a:avLst/>
          </a:prstGeom>
          <a:ln w="12700">
            <a:solidFill>
              <a:srgbClr val="F0407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82" name="TextBox 16"/>
          <p:cNvSpPr txBox="1"/>
          <p:nvPr/>
        </p:nvSpPr>
        <p:spPr>
          <a:xfrm>
            <a:off x="5302866" y="1952625"/>
            <a:ext cx="2954186" cy="6463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1800" dirty="0">
                <a:solidFill>
                  <a:srgbClr val="262626"/>
                </a:solidFill>
                <a:latin typeface="宋体" panose="02010600030101010101" pitchFamily="2" charset="-122"/>
                <a:sym typeface="Gill Sans"/>
              </a:rPr>
              <a:t>能否正常检测到威胁使用者人身安全的异常状态</a:t>
            </a:r>
          </a:p>
        </p:txBody>
      </p:sp>
      <p:sp>
        <p:nvSpPr>
          <p:cNvPr id="11283" name="TextBox 16"/>
          <p:cNvSpPr txBox="1"/>
          <p:nvPr/>
        </p:nvSpPr>
        <p:spPr>
          <a:xfrm>
            <a:off x="5305763" y="3126065"/>
            <a:ext cx="3573463" cy="369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1800" dirty="0">
                <a:solidFill>
                  <a:srgbClr val="262626"/>
                </a:solidFill>
                <a:latin typeface="宋体" panose="02010600030101010101" pitchFamily="2" charset="-122"/>
                <a:sym typeface="Gill Sans"/>
              </a:rPr>
              <a:t>多姿态检测算法选择</a:t>
            </a:r>
          </a:p>
        </p:txBody>
      </p:sp>
      <p:sp>
        <p:nvSpPr>
          <p:cNvPr id="11284" name="TextBox 16"/>
          <p:cNvSpPr txBox="1"/>
          <p:nvPr/>
        </p:nvSpPr>
        <p:spPr>
          <a:xfrm>
            <a:off x="5331656" y="5259762"/>
            <a:ext cx="3573463" cy="369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1800" dirty="0">
                <a:solidFill>
                  <a:srgbClr val="262626"/>
                </a:solidFill>
                <a:latin typeface="宋体" panose="02010600030101010101" pitchFamily="2" charset="-122"/>
                <a:sym typeface="Gill Sans"/>
              </a:rPr>
              <a:t>如何及时定位和走失报警</a:t>
            </a:r>
          </a:p>
        </p:txBody>
      </p:sp>
      <p:sp>
        <p:nvSpPr>
          <p:cNvPr id="11285" name="TextBox 16"/>
          <p:cNvSpPr txBox="1"/>
          <p:nvPr/>
        </p:nvSpPr>
        <p:spPr>
          <a:xfrm>
            <a:off x="5322779" y="4191064"/>
            <a:ext cx="3573463" cy="369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1800" dirty="0">
                <a:solidFill>
                  <a:srgbClr val="262626"/>
                </a:solidFill>
                <a:latin typeface="宋体" panose="02010600030101010101" pitchFamily="2" charset="-122"/>
                <a:sym typeface="Gill Sans"/>
              </a:rPr>
              <a:t>提高准确率，减少误判的几率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文本框 2"/>
          <p:cNvSpPr txBox="1">
            <a:spLocks noChangeArrowheads="1"/>
          </p:cNvSpPr>
          <p:nvPr/>
        </p:nvSpPr>
        <p:spPr bwMode="auto">
          <a:xfrm>
            <a:off x="84805" y="304829"/>
            <a:ext cx="31972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硬件实现</a:t>
            </a:r>
          </a:p>
        </p:txBody>
      </p:sp>
      <p:grpSp>
        <p:nvGrpSpPr>
          <p:cNvPr id="16387" name="组合 21"/>
          <p:cNvGrpSpPr/>
          <p:nvPr/>
        </p:nvGrpSpPr>
        <p:grpSpPr>
          <a:xfrm>
            <a:off x="1187450" y="1400175"/>
            <a:ext cx="6697663" cy="4684713"/>
            <a:chOff x="3367128" y="1800808"/>
            <a:chExt cx="5059362" cy="3089274"/>
          </a:xfrm>
        </p:grpSpPr>
        <p:grpSp>
          <p:nvGrpSpPr>
            <p:cNvPr id="16388" name="Group 46"/>
            <p:cNvGrpSpPr>
              <a:grpSpLocks noChangeAspect="1"/>
            </p:cNvGrpSpPr>
            <p:nvPr/>
          </p:nvGrpSpPr>
          <p:grpSpPr>
            <a:xfrm>
              <a:off x="3367128" y="1800808"/>
              <a:ext cx="5059362" cy="3089274"/>
              <a:chOff x="2471" y="1025"/>
              <a:chExt cx="3187" cy="1946"/>
            </a:xfrm>
          </p:grpSpPr>
          <p:sp>
            <p:nvSpPr>
              <p:cNvPr id="16393" name="AutoShape 45"/>
              <p:cNvSpPr>
                <a:spLocks noChangeAspect="1" noTextEdit="1"/>
              </p:cNvSpPr>
              <p:nvPr/>
            </p:nvSpPr>
            <p:spPr>
              <a:xfrm>
                <a:off x="2471" y="1025"/>
                <a:ext cx="3187" cy="19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pic>
            <p:nvPicPr>
              <p:cNvPr id="16394" name="Picture 4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29" y="1901"/>
                <a:ext cx="1222" cy="828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16395" name="Picture 5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57" y="1882"/>
                <a:ext cx="361" cy="324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16396" name="Picture 5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59" y="1209"/>
                <a:ext cx="419" cy="383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16397" name="Picture 5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41" y="1993"/>
                <a:ext cx="389" cy="325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16398" name="Picture 55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61" y="1625"/>
                <a:ext cx="183" cy="184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16399" name="Picture 56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81" y="1872"/>
                <a:ext cx="182" cy="344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16400" name="Freeform 57"/>
              <p:cNvSpPr>
                <a:spLocks noEditPoints="1"/>
              </p:cNvSpPr>
              <p:nvPr/>
            </p:nvSpPr>
            <p:spPr>
              <a:xfrm>
                <a:off x="3923" y="1604"/>
                <a:ext cx="20" cy="289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161"/>
                  </a:cxn>
                  <a:cxn ang="0">
                    <a:pos x="0" y="161"/>
                  </a:cxn>
                  <a:cxn ang="0">
                    <a:pos x="0" y="0"/>
                  </a:cxn>
                  <a:cxn ang="0">
                    <a:pos x="20" y="0"/>
                  </a:cxn>
                  <a:cxn ang="0">
                    <a:pos x="20" y="241"/>
                  </a:cxn>
                  <a:cxn ang="0">
                    <a:pos x="20" y="289"/>
                  </a:cxn>
                  <a:cxn ang="0">
                    <a:pos x="0" y="289"/>
                  </a:cxn>
                  <a:cxn ang="0">
                    <a:pos x="0" y="241"/>
                  </a:cxn>
                  <a:cxn ang="0">
                    <a:pos x="20" y="241"/>
                  </a:cxn>
                </a:cxnLst>
                <a:rect l="0" t="0" r="0" b="0"/>
                <a:pathLst>
                  <a:path w="20" h="289">
                    <a:moveTo>
                      <a:pt x="20" y="0"/>
                    </a:moveTo>
                    <a:lnTo>
                      <a:pt x="20" y="161"/>
                    </a:lnTo>
                    <a:lnTo>
                      <a:pt x="0" y="161"/>
                    </a:lnTo>
                    <a:lnTo>
                      <a:pt x="0" y="0"/>
                    </a:lnTo>
                    <a:lnTo>
                      <a:pt x="20" y="0"/>
                    </a:lnTo>
                    <a:close/>
                    <a:moveTo>
                      <a:pt x="20" y="241"/>
                    </a:moveTo>
                    <a:lnTo>
                      <a:pt x="20" y="289"/>
                    </a:lnTo>
                    <a:lnTo>
                      <a:pt x="0" y="289"/>
                    </a:lnTo>
                    <a:lnTo>
                      <a:pt x="0" y="241"/>
                    </a:lnTo>
                    <a:lnTo>
                      <a:pt x="20" y="241"/>
                    </a:lnTo>
                    <a:close/>
                  </a:path>
                </a:pathLst>
              </a:custGeom>
              <a:solidFill>
                <a:srgbClr val="1F477D">
                  <a:alpha val="100000"/>
                </a:srgbClr>
              </a:solidFill>
              <a:ln w="7938" cap="flat" cmpd="sng">
                <a:solidFill>
                  <a:srgbClr val="1F477D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1" name="Freeform 58"/>
              <p:cNvSpPr/>
              <p:nvPr/>
            </p:nvSpPr>
            <p:spPr>
              <a:xfrm>
                <a:off x="3897" y="1884"/>
                <a:ext cx="72" cy="73"/>
              </a:xfrm>
              <a:custGeom>
                <a:avLst/>
                <a:gdLst/>
                <a:ahLst/>
                <a:cxnLst>
                  <a:cxn ang="0">
                    <a:pos x="72" y="0"/>
                  </a:cxn>
                  <a:cxn ang="0">
                    <a:pos x="36" y="73"/>
                  </a:cxn>
                  <a:cxn ang="0">
                    <a:pos x="0" y="0"/>
                  </a:cxn>
                  <a:cxn ang="0">
                    <a:pos x="72" y="0"/>
                  </a:cxn>
                </a:cxnLst>
                <a:rect l="0" t="0" r="0" b="0"/>
                <a:pathLst>
                  <a:path w="72" h="73">
                    <a:moveTo>
                      <a:pt x="72" y="0"/>
                    </a:moveTo>
                    <a:lnTo>
                      <a:pt x="36" y="73"/>
                    </a:lnTo>
                    <a:lnTo>
                      <a:pt x="0" y="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1F477D">
                  <a:alpha val="100000"/>
                </a:srgb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2" name="Rectangle 59"/>
              <p:cNvSpPr/>
              <p:nvPr/>
            </p:nvSpPr>
            <p:spPr>
              <a:xfrm>
                <a:off x="4468" y="1719"/>
                <a:ext cx="20" cy="161"/>
              </a:xfrm>
              <a:prstGeom prst="rect">
                <a:avLst/>
              </a:prstGeom>
              <a:solidFill>
                <a:srgbClr val="1F477D"/>
              </a:solidFill>
              <a:ln w="7938" cap="flat" cmpd="sng">
                <a:solidFill>
                  <a:srgbClr val="1F477D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lIns="68580" tIns="34290" rIns="68580" bIns="34290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lvl="1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lvl="2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lvl="3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lvl="4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>
                  <a:spcBef>
                    <a:spcPct val="0"/>
                  </a:spcBef>
                  <a:buNone/>
                </a:pPr>
                <a:endParaRPr lang="zh-CN" altLang="en-US" sz="1800" dirty="0"/>
              </a:p>
            </p:txBody>
          </p:sp>
          <p:sp>
            <p:nvSpPr>
              <p:cNvPr id="16403" name="Freeform 60"/>
              <p:cNvSpPr/>
              <p:nvPr/>
            </p:nvSpPr>
            <p:spPr>
              <a:xfrm>
                <a:off x="4442" y="1920"/>
                <a:ext cx="72" cy="73"/>
              </a:xfrm>
              <a:custGeom>
                <a:avLst/>
                <a:gdLst/>
                <a:ahLst/>
                <a:cxnLst>
                  <a:cxn ang="0">
                    <a:pos x="72" y="0"/>
                  </a:cxn>
                  <a:cxn ang="0">
                    <a:pos x="36" y="73"/>
                  </a:cxn>
                  <a:cxn ang="0">
                    <a:pos x="0" y="0"/>
                  </a:cxn>
                  <a:cxn ang="0">
                    <a:pos x="72" y="0"/>
                  </a:cxn>
                </a:cxnLst>
                <a:rect l="0" t="0" r="0" b="0"/>
                <a:pathLst>
                  <a:path w="72" h="73">
                    <a:moveTo>
                      <a:pt x="72" y="0"/>
                    </a:moveTo>
                    <a:lnTo>
                      <a:pt x="36" y="73"/>
                    </a:lnTo>
                    <a:lnTo>
                      <a:pt x="0" y="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1F477D">
                  <a:alpha val="100000"/>
                </a:srgb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4" name="Rectangle 61"/>
              <p:cNvSpPr/>
              <p:nvPr/>
            </p:nvSpPr>
            <p:spPr>
              <a:xfrm>
                <a:off x="5338" y="1829"/>
                <a:ext cx="29" cy="169"/>
              </a:xfrm>
              <a:prstGeom prst="rect">
                <a:avLst/>
              </a:prstGeom>
              <a:solidFill>
                <a:srgbClr val="1F477D"/>
              </a:solidFill>
              <a:ln w="9525">
                <a:noFill/>
              </a:ln>
            </p:spPr>
            <p:txBody>
              <a:bodyPr lIns="68580" tIns="34290" rIns="68580" bIns="34290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lvl="1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lvl="2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lvl="3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lvl="4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>
                  <a:spcBef>
                    <a:spcPct val="0"/>
                  </a:spcBef>
                  <a:buNone/>
                </a:pPr>
                <a:endParaRPr lang="zh-CN" altLang="en-US" sz="1800" dirty="0"/>
              </a:p>
            </p:txBody>
          </p:sp>
          <p:sp>
            <p:nvSpPr>
              <p:cNvPr id="16405" name="Rectangle 62"/>
              <p:cNvSpPr/>
              <p:nvPr/>
            </p:nvSpPr>
            <p:spPr>
              <a:xfrm>
                <a:off x="5341" y="1832"/>
                <a:ext cx="20" cy="161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 lIns="68580" tIns="34290" rIns="68580" bIns="34290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lvl="1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lvl="2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lvl="3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lvl="4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>
                  <a:spcBef>
                    <a:spcPct val="0"/>
                  </a:spcBef>
                  <a:buNone/>
                </a:pPr>
                <a:endParaRPr lang="zh-CN" altLang="en-US" sz="1800" dirty="0"/>
              </a:p>
            </p:txBody>
          </p:sp>
          <p:sp>
            <p:nvSpPr>
              <p:cNvPr id="16406" name="Rectangle 63"/>
              <p:cNvSpPr/>
              <p:nvPr/>
            </p:nvSpPr>
            <p:spPr>
              <a:xfrm>
                <a:off x="5338" y="1829"/>
                <a:ext cx="29" cy="169"/>
              </a:xfrm>
              <a:prstGeom prst="rect">
                <a:avLst/>
              </a:prstGeom>
              <a:solidFill>
                <a:srgbClr val="1F477D"/>
              </a:solidFill>
              <a:ln w="9525">
                <a:noFill/>
              </a:ln>
            </p:spPr>
            <p:txBody>
              <a:bodyPr lIns="68580" tIns="34290" rIns="68580" bIns="34290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lvl="1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lvl="2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lvl="3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lvl="4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>
                  <a:spcBef>
                    <a:spcPct val="0"/>
                  </a:spcBef>
                  <a:buNone/>
                </a:pPr>
                <a:endParaRPr lang="zh-CN" altLang="en-US" sz="1800" dirty="0"/>
              </a:p>
            </p:txBody>
          </p:sp>
          <p:sp>
            <p:nvSpPr>
              <p:cNvPr id="16407" name="Freeform 64"/>
              <p:cNvSpPr>
                <a:spLocks noEditPoints="1"/>
              </p:cNvSpPr>
              <p:nvPr/>
            </p:nvSpPr>
            <p:spPr>
              <a:xfrm>
                <a:off x="3381" y="2052"/>
                <a:ext cx="279" cy="25"/>
              </a:xfrm>
              <a:custGeom>
                <a:avLst/>
                <a:gdLst/>
                <a:ahLst/>
                <a:cxnLst>
                  <a:cxn ang="0">
                    <a:pos x="279" y="25"/>
                  </a:cxn>
                  <a:cxn ang="0">
                    <a:pos x="119" y="22"/>
                  </a:cxn>
                  <a:cxn ang="0">
                    <a:pos x="119" y="2"/>
                  </a:cxn>
                  <a:cxn ang="0">
                    <a:pos x="279" y="4"/>
                  </a:cxn>
                  <a:cxn ang="0">
                    <a:pos x="279" y="25"/>
                  </a:cxn>
                  <a:cxn ang="0">
                    <a:pos x="39" y="21"/>
                  </a:cxn>
                  <a:cxn ang="0">
                    <a:pos x="0" y="21"/>
                  </a:cxn>
                  <a:cxn ang="0">
                    <a:pos x="1" y="0"/>
                  </a:cxn>
                  <a:cxn ang="0">
                    <a:pos x="39" y="1"/>
                  </a:cxn>
                  <a:cxn ang="0">
                    <a:pos x="39" y="21"/>
                  </a:cxn>
                </a:cxnLst>
                <a:rect l="0" t="0" r="0" b="0"/>
                <a:pathLst>
                  <a:path w="279" h="25">
                    <a:moveTo>
                      <a:pt x="279" y="25"/>
                    </a:moveTo>
                    <a:lnTo>
                      <a:pt x="119" y="22"/>
                    </a:lnTo>
                    <a:lnTo>
                      <a:pt x="119" y="2"/>
                    </a:lnTo>
                    <a:lnTo>
                      <a:pt x="279" y="4"/>
                    </a:lnTo>
                    <a:lnTo>
                      <a:pt x="279" y="25"/>
                    </a:lnTo>
                    <a:close/>
                    <a:moveTo>
                      <a:pt x="39" y="21"/>
                    </a:moveTo>
                    <a:lnTo>
                      <a:pt x="0" y="21"/>
                    </a:lnTo>
                    <a:lnTo>
                      <a:pt x="1" y="0"/>
                    </a:lnTo>
                    <a:lnTo>
                      <a:pt x="39" y="1"/>
                    </a:lnTo>
                    <a:lnTo>
                      <a:pt x="39" y="21"/>
                    </a:lnTo>
                    <a:close/>
                  </a:path>
                </a:pathLst>
              </a:custGeom>
              <a:solidFill>
                <a:srgbClr val="1F477D">
                  <a:alpha val="100000"/>
                </a:srgbClr>
              </a:solidFill>
              <a:ln w="7938" cap="flat" cmpd="sng">
                <a:solidFill>
                  <a:srgbClr val="1F477D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8" name="Freeform 65"/>
              <p:cNvSpPr/>
              <p:nvPr/>
            </p:nvSpPr>
            <p:spPr>
              <a:xfrm>
                <a:off x="3330" y="2033"/>
                <a:ext cx="59" cy="59"/>
              </a:xfrm>
              <a:custGeom>
                <a:avLst/>
                <a:gdLst/>
                <a:ahLst/>
                <a:cxnLst>
                  <a:cxn ang="0">
                    <a:pos x="58" y="59"/>
                  </a:cxn>
                  <a:cxn ang="0">
                    <a:pos x="0" y="29"/>
                  </a:cxn>
                  <a:cxn ang="0">
                    <a:pos x="59" y="0"/>
                  </a:cxn>
                  <a:cxn ang="0">
                    <a:pos x="58" y="59"/>
                  </a:cxn>
                </a:cxnLst>
                <a:rect l="0" t="0" r="0" b="0"/>
                <a:pathLst>
                  <a:path w="59" h="59">
                    <a:moveTo>
                      <a:pt x="58" y="59"/>
                    </a:moveTo>
                    <a:lnTo>
                      <a:pt x="0" y="29"/>
                    </a:lnTo>
                    <a:lnTo>
                      <a:pt x="59" y="0"/>
                    </a:lnTo>
                    <a:lnTo>
                      <a:pt x="58" y="59"/>
                    </a:lnTo>
                    <a:close/>
                  </a:path>
                </a:pathLst>
              </a:custGeom>
              <a:solidFill>
                <a:srgbClr val="1F477D">
                  <a:alpha val="100000"/>
                </a:srgb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9" name="Freeform 66"/>
              <p:cNvSpPr>
                <a:spLocks noEditPoints="1"/>
              </p:cNvSpPr>
              <p:nvPr/>
            </p:nvSpPr>
            <p:spPr>
              <a:xfrm>
                <a:off x="4660" y="2130"/>
                <a:ext cx="400" cy="2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60" y="0"/>
                  </a:cxn>
                  <a:cxn ang="0">
                    <a:pos x="160" y="20"/>
                  </a:cxn>
                  <a:cxn ang="0">
                    <a:pos x="0" y="20"/>
                  </a:cxn>
                  <a:cxn ang="0">
                    <a:pos x="0" y="0"/>
                  </a:cxn>
                  <a:cxn ang="0">
                    <a:pos x="240" y="0"/>
                  </a:cxn>
                  <a:cxn ang="0">
                    <a:pos x="400" y="0"/>
                  </a:cxn>
                  <a:cxn ang="0">
                    <a:pos x="400" y="20"/>
                  </a:cxn>
                  <a:cxn ang="0">
                    <a:pos x="240" y="20"/>
                  </a:cxn>
                  <a:cxn ang="0">
                    <a:pos x="240" y="0"/>
                  </a:cxn>
                </a:cxnLst>
                <a:rect l="0" t="0" r="0" b="0"/>
                <a:pathLst>
                  <a:path w="400" h="20">
                    <a:moveTo>
                      <a:pt x="0" y="0"/>
                    </a:moveTo>
                    <a:lnTo>
                      <a:pt x="160" y="0"/>
                    </a:lnTo>
                    <a:lnTo>
                      <a:pt x="160" y="20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  <a:moveTo>
                      <a:pt x="240" y="0"/>
                    </a:moveTo>
                    <a:lnTo>
                      <a:pt x="400" y="0"/>
                    </a:lnTo>
                    <a:lnTo>
                      <a:pt x="400" y="20"/>
                    </a:lnTo>
                    <a:lnTo>
                      <a:pt x="240" y="20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rgbClr val="1F477D">
                  <a:alpha val="100000"/>
                </a:srgbClr>
              </a:solidFill>
              <a:ln w="7938" cap="flat" cmpd="sng">
                <a:solidFill>
                  <a:srgbClr val="1F477D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0" name="Freeform 67"/>
              <p:cNvSpPr/>
              <p:nvPr/>
            </p:nvSpPr>
            <p:spPr>
              <a:xfrm>
                <a:off x="5060" y="2103"/>
                <a:ext cx="73" cy="7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3" y="37"/>
                  </a:cxn>
                  <a:cxn ang="0">
                    <a:pos x="0" y="73"/>
                  </a:cxn>
                  <a:cxn ang="0">
                    <a:pos x="0" y="0"/>
                  </a:cxn>
                </a:cxnLst>
                <a:rect l="0" t="0" r="0" b="0"/>
                <a:pathLst>
                  <a:path w="73" h="73">
                    <a:moveTo>
                      <a:pt x="0" y="0"/>
                    </a:moveTo>
                    <a:lnTo>
                      <a:pt x="73" y="37"/>
                    </a:lnTo>
                    <a:lnTo>
                      <a:pt x="0" y="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F477D">
                  <a:alpha val="100000"/>
                </a:srgb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1" name="Rectangle 68"/>
              <p:cNvSpPr/>
              <p:nvPr/>
            </p:nvSpPr>
            <p:spPr>
              <a:xfrm>
                <a:off x="4477" y="2623"/>
                <a:ext cx="563" cy="29"/>
              </a:xfrm>
              <a:prstGeom prst="rect">
                <a:avLst/>
              </a:prstGeom>
              <a:solidFill>
                <a:srgbClr val="1F477D"/>
              </a:solidFill>
              <a:ln w="9525">
                <a:noFill/>
              </a:ln>
            </p:spPr>
            <p:txBody>
              <a:bodyPr lIns="68580" tIns="34290" rIns="68580" bIns="34290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lvl="1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lvl="2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lvl="3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lvl="4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>
                  <a:spcBef>
                    <a:spcPct val="0"/>
                  </a:spcBef>
                  <a:buNone/>
                </a:pPr>
                <a:endParaRPr lang="zh-CN" altLang="en-US" sz="1800" dirty="0"/>
              </a:p>
            </p:txBody>
          </p:sp>
          <p:sp>
            <p:nvSpPr>
              <p:cNvPr id="16412" name="Freeform 69"/>
              <p:cNvSpPr>
                <a:spLocks noEditPoints="1"/>
              </p:cNvSpPr>
              <p:nvPr/>
            </p:nvSpPr>
            <p:spPr>
              <a:xfrm>
                <a:off x="4478" y="2624"/>
                <a:ext cx="555" cy="2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60" y="0"/>
                  </a:cxn>
                  <a:cxn ang="0">
                    <a:pos x="160" y="20"/>
                  </a:cxn>
                  <a:cxn ang="0">
                    <a:pos x="0" y="20"/>
                  </a:cxn>
                  <a:cxn ang="0">
                    <a:pos x="0" y="0"/>
                  </a:cxn>
                  <a:cxn ang="0">
                    <a:pos x="240" y="0"/>
                  </a:cxn>
                  <a:cxn ang="0">
                    <a:pos x="401" y="0"/>
                  </a:cxn>
                  <a:cxn ang="0">
                    <a:pos x="401" y="20"/>
                  </a:cxn>
                  <a:cxn ang="0">
                    <a:pos x="240" y="20"/>
                  </a:cxn>
                  <a:cxn ang="0">
                    <a:pos x="240" y="0"/>
                  </a:cxn>
                  <a:cxn ang="0">
                    <a:pos x="481" y="0"/>
                  </a:cxn>
                  <a:cxn ang="0">
                    <a:pos x="555" y="0"/>
                  </a:cxn>
                  <a:cxn ang="0">
                    <a:pos x="555" y="20"/>
                  </a:cxn>
                  <a:cxn ang="0">
                    <a:pos x="481" y="20"/>
                  </a:cxn>
                  <a:cxn ang="0">
                    <a:pos x="481" y="0"/>
                  </a:cxn>
                </a:cxnLst>
                <a:rect l="0" t="0" r="0" b="0"/>
                <a:pathLst>
                  <a:path w="555" h="20">
                    <a:moveTo>
                      <a:pt x="0" y="0"/>
                    </a:moveTo>
                    <a:lnTo>
                      <a:pt x="160" y="0"/>
                    </a:lnTo>
                    <a:lnTo>
                      <a:pt x="160" y="20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  <a:moveTo>
                      <a:pt x="240" y="0"/>
                    </a:moveTo>
                    <a:lnTo>
                      <a:pt x="401" y="0"/>
                    </a:lnTo>
                    <a:lnTo>
                      <a:pt x="401" y="20"/>
                    </a:lnTo>
                    <a:lnTo>
                      <a:pt x="240" y="20"/>
                    </a:lnTo>
                    <a:lnTo>
                      <a:pt x="240" y="0"/>
                    </a:lnTo>
                    <a:close/>
                    <a:moveTo>
                      <a:pt x="481" y="0"/>
                    </a:moveTo>
                    <a:lnTo>
                      <a:pt x="555" y="0"/>
                    </a:lnTo>
                    <a:lnTo>
                      <a:pt x="555" y="20"/>
                    </a:lnTo>
                    <a:lnTo>
                      <a:pt x="481" y="20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3" name="Rectangle 70"/>
              <p:cNvSpPr/>
              <p:nvPr/>
            </p:nvSpPr>
            <p:spPr>
              <a:xfrm>
                <a:off x="4477" y="2623"/>
                <a:ext cx="563" cy="29"/>
              </a:xfrm>
              <a:prstGeom prst="rect">
                <a:avLst/>
              </a:prstGeom>
              <a:solidFill>
                <a:srgbClr val="1F477D"/>
              </a:solidFill>
              <a:ln w="9525">
                <a:noFill/>
              </a:ln>
            </p:spPr>
            <p:txBody>
              <a:bodyPr lIns="68580" tIns="34290" rIns="68580" bIns="34290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lvl="1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lvl="2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lvl="3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lvl="4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>
                  <a:spcBef>
                    <a:spcPct val="0"/>
                  </a:spcBef>
                  <a:buNone/>
                </a:pPr>
                <a:endParaRPr lang="zh-CN" altLang="en-US" sz="1800" dirty="0"/>
              </a:p>
            </p:txBody>
          </p:sp>
          <p:sp>
            <p:nvSpPr>
              <p:cNvPr id="16414" name="Rectangle 71"/>
              <p:cNvSpPr/>
              <p:nvPr/>
            </p:nvSpPr>
            <p:spPr>
              <a:xfrm>
                <a:off x="5020" y="2594"/>
                <a:ext cx="82" cy="82"/>
              </a:xfrm>
              <a:prstGeom prst="rect">
                <a:avLst/>
              </a:prstGeom>
              <a:solidFill>
                <a:srgbClr val="1F477D"/>
              </a:solidFill>
              <a:ln w="9525">
                <a:noFill/>
              </a:ln>
            </p:spPr>
            <p:txBody>
              <a:bodyPr lIns="68580" tIns="34290" rIns="68580" bIns="34290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lvl="1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lvl="2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lvl="3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lvl="4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>
                  <a:spcBef>
                    <a:spcPct val="0"/>
                  </a:spcBef>
                  <a:buNone/>
                </a:pPr>
                <a:endParaRPr lang="zh-CN" altLang="en-US" sz="1800" dirty="0"/>
              </a:p>
            </p:txBody>
          </p:sp>
          <p:sp>
            <p:nvSpPr>
              <p:cNvPr id="16415" name="Freeform 72"/>
              <p:cNvSpPr/>
              <p:nvPr/>
            </p:nvSpPr>
            <p:spPr>
              <a:xfrm>
                <a:off x="5024" y="2597"/>
                <a:ext cx="73" cy="7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3" y="37"/>
                  </a:cxn>
                  <a:cxn ang="0">
                    <a:pos x="0" y="73"/>
                  </a:cxn>
                  <a:cxn ang="0">
                    <a:pos x="0" y="0"/>
                  </a:cxn>
                </a:cxnLst>
                <a:rect l="0" t="0" r="0" b="0"/>
                <a:pathLst>
                  <a:path w="73" h="73">
                    <a:moveTo>
                      <a:pt x="0" y="0"/>
                    </a:moveTo>
                    <a:lnTo>
                      <a:pt x="73" y="37"/>
                    </a:lnTo>
                    <a:lnTo>
                      <a:pt x="0" y="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6" name="Rectangle 73"/>
              <p:cNvSpPr/>
              <p:nvPr/>
            </p:nvSpPr>
            <p:spPr>
              <a:xfrm>
                <a:off x="5020" y="2594"/>
                <a:ext cx="82" cy="82"/>
              </a:xfrm>
              <a:prstGeom prst="rect">
                <a:avLst/>
              </a:prstGeom>
              <a:solidFill>
                <a:srgbClr val="1F477D"/>
              </a:solidFill>
              <a:ln w="9525">
                <a:noFill/>
              </a:ln>
            </p:spPr>
            <p:txBody>
              <a:bodyPr lIns="68580" tIns="34290" rIns="68580" bIns="34290"/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lvl="1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lvl="2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lvl="3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lvl="4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>
                  <a:spcBef>
                    <a:spcPct val="0"/>
                  </a:spcBef>
                  <a:buNone/>
                </a:pPr>
                <a:endParaRPr lang="zh-CN" altLang="en-US" sz="1800" dirty="0"/>
              </a:p>
            </p:txBody>
          </p:sp>
          <p:sp>
            <p:nvSpPr>
              <p:cNvPr id="16417" name="Freeform 74"/>
              <p:cNvSpPr>
                <a:spLocks noEditPoints="1"/>
              </p:cNvSpPr>
              <p:nvPr/>
            </p:nvSpPr>
            <p:spPr>
              <a:xfrm>
                <a:off x="3333" y="2532"/>
                <a:ext cx="400" cy="20"/>
              </a:xfrm>
              <a:custGeom>
                <a:avLst/>
                <a:gdLst/>
                <a:ahLst/>
                <a:cxnLst>
                  <a:cxn ang="0">
                    <a:pos x="400" y="20"/>
                  </a:cxn>
                  <a:cxn ang="0">
                    <a:pos x="240" y="20"/>
                  </a:cxn>
                  <a:cxn ang="0">
                    <a:pos x="240" y="0"/>
                  </a:cxn>
                  <a:cxn ang="0">
                    <a:pos x="400" y="0"/>
                  </a:cxn>
                  <a:cxn ang="0">
                    <a:pos x="400" y="20"/>
                  </a:cxn>
                  <a:cxn ang="0">
                    <a:pos x="160" y="20"/>
                  </a:cxn>
                  <a:cxn ang="0">
                    <a:pos x="0" y="20"/>
                  </a:cxn>
                  <a:cxn ang="0">
                    <a:pos x="0" y="0"/>
                  </a:cxn>
                  <a:cxn ang="0">
                    <a:pos x="160" y="0"/>
                  </a:cxn>
                  <a:cxn ang="0">
                    <a:pos x="160" y="20"/>
                  </a:cxn>
                </a:cxnLst>
                <a:rect l="0" t="0" r="0" b="0"/>
                <a:pathLst>
                  <a:path w="400" h="20">
                    <a:moveTo>
                      <a:pt x="400" y="20"/>
                    </a:moveTo>
                    <a:lnTo>
                      <a:pt x="240" y="20"/>
                    </a:lnTo>
                    <a:lnTo>
                      <a:pt x="240" y="0"/>
                    </a:lnTo>
                    <a:lnTo>
                      <a:pt x="400" y="0"/>
                    </a:lnTo>
                    <a:lnTo>
                      <a:pt x="400" y="20"/>
                    </a:lnTo>
                    <a:close/>
                    <a:moveTo>
                      <a:pt x="160" y="20"/>
                    </a:moveTo>
                    <a:lnTo>
                      <a:pt x="0" y="20"/>
                    </a:lnTo>
                    <a:lnTo>
                      <a:pt x="0" y="0"/>
                    </a:lnTo>
                    <a:lnTo>
                      <a:pt x="160" y="0"/>
                    </a:lnTo>
                    <a:lnTo>
                      <a:pt x="160" y="20"/>
                    </a:lnTo>
                    <a:close/>
                  </a:path>
                </a:pathLst>
              </a:custGeom>
              <a:solidFill>
                <a:srgbClr val="1F477D">
                  <a:alpha val="100000"/>
                </a:srgbClr>
              </a:solidFill>
              <a:ln w="7938" cap="flat" cmpd="sng">
                <a:solidFill>
                  <a:srgbClr val="1F477D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8" name="Freeform 75"/>
              <p:cNvSpPr/>
              <p:nvPr/>
            </p:nvSpPr>
            <p:spPr>
              <a:xfrm>
                <a:off x="3724" y="2506"/>
                <a:ext cx="73" cy="7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3" y="36"/>
                  </a:cxn>
                  <a:cxn ang="0">
                    <a:pos x="0" y="73"/>
                  </a:cxn>
                  <a:cxn ang="0">
                    <a:pos x="0" y="0"/>
                  </a:cxn>
                </a:cxnLst>
                <a:rect l="0" t="0" r="0" b="0"/>
                <a:pathLst>
                  <a:path w="73" h="73">
                    <a:moveTo>
                      <a:pt x="0" y="0"/>
                    </a:moveTo>
                    <a:lnTo>
                      <a:pt x="73" y="36"/>
                    </a:lnTo>
                    <a:lnTo>
                      <a:pt x="0" y="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F477D">
                  <a:alpha val="100000"/>
                </a:srgb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9" name="Freeform 76"/>
              <p:cNvSpPr>
                <a:spLocks noEditPoints="1"/>
              </p:cNvSpPr>
              <p:nvPr/>
            </p:nvSpPr>
            <p:spPr>
              <a:xfrm>
                <a:off x="2683" y="2030"/>
                <a:ext cx="283" cy="24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160" y="4"/>
                  </a:cxn>
                  <a:cxn ang="0">
                    <a:pos x="160" y="24"/>
                  </a:cxn>
                  <a:cxn ang="0">
                    <a:pos x="0" y="24"/>
                  </a:cxn>
                  <a:cxn ang="0">
                    <a:pos x="0" y="4"/>
                  </a:cxn>
                  <a:cxn ang="0">
                    <a:pos x="240" y="4"/>
                  </a:cxn>
                  <a:cxn ang="0">
                    <a:pos x="273" y="4"/>
                  </a:cxn>
                  <a:cxn ang="0">
                    <a:pos x="263" y="14"/>
                  </a:cxn>
                  <a:cxn ang="0">
                    <a:pos x="263" y="0"/>
                  </a:cxn>
                  <a:cxn ang="0">
                    <a:pos x="283" y="0"/>
                  </a:cxn>
                  <a:cxn ang="0">
                    <a:pos x="283" y="24"/>
                  </a:cxn>
                  <a:cxn ang="0">
                    <a:pos x="240" y="24"/>
                  </a:cxn>
                  <a:cxn ang="0">
                    <a:pos x="240" y="4"/>
                  </a:cxn>
                </a:cxnLst>
                <a:rect l="0" t="0" r="0" b="0"/>
                <a:pathLst>
                  <a:path w="283" h="24">
                    <a:moveTo>
                      <a:pt x="0" y="4"/>
                    </a:moveTo>
                    <a:lnTo>
                      <a:pt x="160" y="4"/>
                    </a:lnTo>
                    <a:lnTo>
                      <a:pt x="160" y="24"/>
                    </a:lnTo>
                    <a:lnTo>
                      <a:pt x="0" y="24"/>
                    </a:lnTo>
                    <a:lnTo>
                      <a:pt x="0" y="4"/>
                    </a:lnTo>
                    <a:close/>
                    <a:moveTo>
                      <a:pt x="240" y="4"/>
                    </a:moveTo>
                    <a:lnTo>
                      <a:pt x="273" y="4"/>
                    </a:lnTo>
                    <a:lnTo>
                      <a:pt x="263" y="14"/>
                    </a:lnTo>
                    <a:lnTo>
                      <a:pt x="263" y="0"/>
                    </a:lnTo>
                    <a:lnTo>
                      <a:pt x="283" y="0"/>
                    </a:lnTo>
                    <a:lnTo>
                      <a:pt x="283" y="24"/>
                    </a:lnTo>
                    <a:lnTo>
                      <a:pt x="240" y="24"/>
                    </a:lnTo>
                    <a:lnTo>
                      <a:pt x="240" y="4"/>
                    </a:lnTo>
                    <a:close/>
                  </a:path>
                </a:pathLst>
              </a:custGeom>
              <a:solidFill>
                <a:srgbClr val="1F477D">
                  <a:alpha val="100000"/>
                </a:srgbClr>
              </a:solidFill>
              <a:ln w="7938" cap="flat" cmpd="sng">
                <a:solidFill>
                  <a:srgbClr val="1F477D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20" name="Freeform 77"/>
              <p:cNvSpPr>
                <a:spLocks noEditPoints="1"/>
              </p:cNvSpPr>
              <p:nvPr/>
            </p:nvSpPr>
            <p:spPr>
              <a:xfrm>
                <a:off x="2683" y="2532"/>
                <a:ext cx="314" cy="2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60" y="0"/>
                  </a:cxn>
                  <a:cxn ang="0">
                    <a:pos x="160" y="20"/>
                  </a:cxn>
                  <a:cxn ang="0">
                    <a:pos x="0" y="20"/>
                  </a:cxn>
                  <a:cxn ang="0">
                    <a:pos x="0" y="0"/>
                  </a:cxn>
                  <a:cxn ang="0">
                    <a:pos x="240" y="0"/>
                  </a:cxn>
                  <a:cxn ang="0">
                    <a:pos x="314" y="0"/>
                  </a:cxn>
                  <a:cxn ang="0">
                    <a:pos x="314" y="20"/>
                  </a:cxn>
                  <a:cxn ang="0">
                    <a:pos x="240" y="20"/>
                  </a:cxn>
                  <a:cxn ang="0">
                    <a:pos x="240" y="0"/>
                  </a:cxn>
                </a:cxnLst>
                <a:rect l="0" t="0" r="0" b="0"/>
                <a:pathLst>
                  <a:path w="314" h="20">
                    <a:moveTo>
                      <a:pt x="0" y="0"/>
                    </a:moveTo>
                    <a:lnTo>
                      <a:pt x="160" y="0"/>
                    </a:lnTo>
                    <a:lnTo>
                      <a:pt x="160" y="20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  <a:moveTo>
                      <a:pt x="240" y="0"/>
                    </a:moveTo>
                    <a:lnTo>
                      <a:pt x="314" y="0"/>
                    </a:lnTo>
                    <a:lnTo>
                      <a:pt x="314" y="20"/>
                    </a:lnTo>
                    <a:lnTo>
                      <a:pt x="240" y="20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rgbClr val="1F477D">
                  <a:alpha val="100000"/>
                </a:srgbClr>
              </a:solidFill>
              <a:ln w="7938" cap="flat" cmpd="sng">
                <a:solidFill>
                  <a:srgbClr val="1F477D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" name="Rectangle 78"/>
              <p:cNvSpPr>
                <a:spLocks noChangeArrowheads="1"/>
              </p:cNvSpPr>
              <p:nvPr/>
            </p:nvSpPr>
            <p:spPr bwMode="auto">
              <a:xfrm>
                <a:off x="4263" y="1103"/>
                <a:ext cx="727" cy="1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6858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zh-CN" sz="1125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64326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采集</a:t>
                </a:r>
                <a:r>
                  <a:rPr kumimoji="0" lang="zh-CN" altLang="en-US" sz="1125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64326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运动</a:t>
                </a:r>
                <a:r>
                  <a:rPr kumimoji="0" lang="zh-CN" altLang="zh-CN" sz="1125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64326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数据</a:t>
                </a:r>
                <a:endParaRPr kumimoji="0" lang="zh-CN" altLang="zh-CN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7" name="Rectangle 79"/>
              <p:cNvSpPr>
                <a:spLocks noChangeArrowheads="1"/>
              </p:cNvSpPr>
              <p:nvPr/>
            </p:nvSpPr>
            <p:spPr bwMode="auto">
              <a:xfrm>
                <a:off x="5142" y="1484"/>
                <a:ext cx="485" cy="1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6858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zh-CN" sz="1125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64326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语音播报</a:t>
                </a:r>
                <a:endParaRPr kumimoji="0" lang="zh-CN" altLang="zh-CN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8" name="Rectangle 80"/>
              <p:cNvSpPr>
                <a:spLocks noChangeArrowheads="1"/>
              </p:cNvSpPr>
              <p:nvPr/>
            </p:nvSpPr>
            <p:spPr bwMode="auto">
              <a:xfrm>
                <a:off x="5155" y="2780"/>
                <a:ext cx="364" cy="1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6858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125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64326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+mn-cs"/>
                  </a:rPr>
                  <a:t>蜂鸣器</a:t>
                </a:r>
                <a:endParaRPr kumimoji="0" lang="zh-CN" altLang="zh-CN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59" name="Rectangle 81"/>
              <p:cNvSpPr>
                <a:spLocks noChangeArrowheads="1"/>
              </p:cNvSpPr>
              <p:nvPr/>
            </p:nvSpPr>
            <p:spPr bwMode="auto">
              <a:xfrm>
                <a:off x="5343" y="2797"/>
                <a:ext cx="0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6858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0" name="Rectangle 82"/>
              <p:cNvSpPr>
                <a:spLocks noChangeArrowheads="1"/>
              </p:cNvSpPr>
              <p:nvPr/>
            </p:nvSpPr>
            <p:spPr bwMode="auto">
              <a:xfrm>
                <a:off x="2654" y="2753"/>
                <a:ext cx="275" cy="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6858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125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64326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蓝牙测距</a:t>
                </a:r>
                <a:endParaRPr kumimoji="0" lang="zh-CN" altLang="zh-CN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1" name="Rectangle 83"/>
              <p:cNvSpPr>
                <a:spLocks noChangeArrowheads="1"/>
              </p:cNvSpPr>
              <p:nvPr/>
            </p:nvSpPr>
            <p:spPr bwMode="auto">
              <a:xfrm>
                <a:off x="2707" y="1678"/>
                <a:ext cx="364" cy="1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6858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zh-CN" sz="1125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64326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发短信</a:t>
                </a:r>
                <a:endParaRPr kumimoji="0" lang="zh-CN" altLang="zh-CN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2" name="Rectangle 84"/>
              <p:cNvSpPr>
                <a:spLocks noChangeArrowheads="1"/>
              </p:cNvSpPr>
              <p:nvPr/>
            </p:nvSpPr>
            <p:spPr bwMode="auto">
              <a:xfrm>
                <a:off x="3698" y="1092"/>
                <a:ext cx="271" cy="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6858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125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64326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GPS</a:t>
                </a:r>
                <a:r>
                  <a:rPr kumimoji="0" lang="zh-CN" altLang="zh-CN" sz="1125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64326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定位</a:t>
                </a:r>
                <a:endParaRPr kumimoji="0" lang="zh-CN" altLang="zh-CN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16389" name="图片 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303605" y="2188951"/>
              <a:ext cx="531019" cy="531019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6390" name="Picture 87" descr="ååé¢è§å¾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651790" y="4012389"/>
              <a:ext cx="571500" cy="57150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6391" name="Picture 56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397250" y="3959808"/>
              <a:ext cx="288925" cy="54610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6392" name="图片 2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 flipH="1">
              <a:off x="4196022" y="4016768"/>
              <a:ext cx="886737" cy="384554"/>
            </a:xfrm>
            <a:prstGeom prst="rect">
              <a:avLst/>
            </a:prstGeom>
            <a:noFill/>
            <a:ln w="9525">
              <a:noFill/>
            </a:ln>
          </p:spPr>
        </p:pic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1"/>
  <p:tag name="KSO_WM_UNIT_ID" val="diagram439_3*l_i*1_1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10"/>
  <p:tag name="KSO_WM_UNIT_ID" val="diagram439_3*l_i*1_10"/>
  <p:tag name="KSO_WM_UNIT_CLEAR" val="1"/>
  <p:tag name="KSO_WM_UNIT_LAYERLEVEL" val="1_1"/>
  <p:tag name="KSO_WM_DIAGRAM_GROUP_CODE" val="l1-1"/>
  <p:tag name="KSO_WM_UNIT_FILL_FORE_SCHEMECOLOR_INDEX" val="7"/>
  <p:tag name="KSO_WM_UNIT_FILL_TYPE" val="1"/>
  <p:tag name="KSO_WM_UNIT_USESOURCEFORMAT_APPLY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11"/>
  <p:tag name="KSO_WM_UNIT_ID" val="diagram439_3*l_i*1_11"/>
  <p:tag name="KSO_WM_UNIT_CLEAR" val="1"/>
  <p:tag name="KSO_WM_UNIT_LAYERLEVEL" val="1_1"/>
  <p:tag name="KSO_WM_DIAGRAM_GROUP_CODE" val="l1-1"/>
  <p:tag name="KSO_WM_UNIT_FILL_FORE_SCHEMECOLOR_INDEX" val="6"/>
  <p:tag name="KSO_WM_UNIT_FILL_TYPE" val="1"/>
  <p:tag name="KSO_WM_UNIT_USESOURCEFORMAT_APPLY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h_f"/>
  <p:tag name="KSO_WM_UNIT_INDEX" val="1_2_1"/>
  <p:tag name="KSO_WM_UNIT_ID" val="diagram439_3*l_h_f*1_2_1"/>
  <p:tag name="KSO_WM_UNIT_CLEAR" val="1"/>
  <p:tag name="KSO_WM_UNIT_LAYERLEVEL" val="1_1_1"/>
  <p:tag name="KSO_WM_UNIT_VALUE" val="16"/>
  <p:tag name="KSO_WM_UNIT_HIGHLIGHT" val="0"/>
  <p:tag name="KSO_WM_UNIT_COMPATIBLE" val="0"/>
  <p:tag name="KSO_WM_UNIT_PRESET_TEXT_INDEX" val="4"/>
  <p:tag name="KSO_WM_UNIT_PRESET_TEXT_LEN" val="26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12"/>
  <p:tag name="KSO_WM_UNIT_ID" val="diagram439_3*l_i*1_12"/>
  <p:tag name="KSO_WM_UNIT_CLEAR" val="1"/>
  <p:tag name="KSO_WM_UNIT_LAYERLEVEL" val="1_1"/>
  <p:tag name="KSO_WM_DIAGRAM_GROUP_CODE" val="l1-1"/>
  <p:tag name="KSO_WM_UNIT_FILL_FORE_SCHEMECOLOR_INDEX" val="6"/>
  <p:tag name="KSO_WM_UNIT_FILL_TYPE" val="1"/>
  <p:tag name="KSO_WM_UNIT_USESOURCEFORMAT_APPLY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13"/>
  <p:tag name="KSO_WM_UNIT_ID" val="diagram439_3*l_i*1_13"/>
  <p:tag name="KSO_WM_UNIT_CLEAR" val="1"/>
  <p:tag name="KSO_WM_UNIT_LAYERLEVEL" val="1_1"/>
  <p:tag name="KSO_WM_DIAGRAM_GROUP_CODE" val="l1-1"/>
  <p:tag name="KSO_WM_UNIT_FILL_FORE_SCHEMECOLOR_INDEX" val="6"/>
  <p:tag name="KSO_WM_UNIT_FILL_TYPE" val="1"/>
  <p:tag name="KSO_WM_UNIT_USESOURCEFORMAT_APPLY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14"/>
  <p:tag name="KSO_WM_UNIT_ID" val="diagram439_3*l_i*1_14"/>
  <p:tag name="KSO_WM_UNIT_CLEAR" val="1"/>
  <p:tag name="KSO_WM_UNIT_LAYERLEVEL" val="1_1"/>
  <p:tag name="KSO_WM_DIAGRAM_GROUP_CODE" val="l1-1"/>
  <p:tag name="KSO_WM_UNIT_FILL_FORE_SCHEMECOLOR_INDEX" val="6"/>
  <p:tag name="KSO_WM_UNIT_FILL_TYPE" val="1"/>
  <p:tag name="KSO_WM_UNIT_USESOURCEFORMAT_APPLY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15"/>
  <p:tag name="KSO_WM_UNIT_ID" val="diagram439_3*l_i*1_15"/>
  <p:tag name="KSO_WM_UNIT_CLEAR" val="1"/>
  <p:tag name="KSO_WM_UNIT_LAYERLEVEL" val="1_1"/>
  <p:tag name="KSO_WM_DIAGRAM_GROUP_CODE" val="l1-1"/>
  <p:tag name="KSO_WM_UNIT_FILL_FORE_SCHEMECOLOR_INDEX" val="6"/>
  <p:tag name="KSO_WM_UNIT_FILL_TYPE" val="1"/>
  <p:tag name="KSO_WM_UNIT_USESOURCEFORMAT_APPLY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16"/>
  <p:tag name="KSO_WM_UNIT_ID" val="diagram439_3*l_i*1_16"/>
  <p:tag name="KSO_WM_UNIT_CLEAR" val="1"/>
  <p:tag name="KSO_WM_UNIT_LAYERLEVEL" val="1_1"/>
  <p:tag name="KSO_WM_DIAGRAM_GROUP_CODE" val="l1-1"/>
  <p:tag name="KSO_WM_UNIT_FILL_FORE_SCHEMECOLOR_INDEX" val="8"/>
  <p:tag name="KSO_WM_UNIT_FILL_TYPE" val="1"/>
  <p:tag name="KSO_WM_UNIT_USESOURCEFORMAT_APPLY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h_f"/>
  <p:tag name="KSO_WM_UNIT_INDEX" val="1_4_1"/>
  <p:tag name="KSO_WM_UNIT_ID" val="diagram439_3*l_h_f*1_4_1"/>
  <p:tag name="KSO_WM_UNIT_CLEAR" val="1"/>
  <p:tag name="KSO_WM_UNIT_LAYERLEVEL" val="1_1_1"/>
  <p:tag name="KSO_WM_UNIT_VALUE" val="16"/>
  <p:tag name="KSO_WM_UNIT_HIGHLIGHT" val="0"/>
  <p:tag name="KSO_WM_UNIT_COMPATIBLE" val="0"/>
  <p:tag name="KSO_WM_UNIT_PRESET_TEXT_INDEX" val="4"/>
  <p:tag name="KSO_WM_UNIT_PRESET_TEXT_LEN" val="26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17"/>
  <p:tag name="KSO_WM_UNIT_ID" val="diagram439_3*l_i*1_17"/>
  <p:tag name="KSO_WM_UNIT_CLEAR" val="1"/>
  <p:tag name="KSO_WM_UNIT_LAYERLEVEL" val="1_1"/>
  <p:tag name="KSO_WM_DIAGRAM_GROUP_CODE" val="l1-1"/>
  <p:tag name="KSO_WM_UNIT_FILL_FORE_SCHEMECOLOR_INDEX" val="8"/>
  <p:tag name="KSO_WM_UNIT_FILL_TYPE" val="1"/>
  <p:tag name="KSO_WM_UNIT_USESOURCEFORMAT_APPLY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h_f"/>
  <p:tag name="KSO_WM_UNIT_INDEX" val="1_1_1"/>
  <p:tag name="KSO_WM_UNIT_ID" val="diagram439_3*l_h_f*1_1_1"/>
  <p:tag name="KSO_WM_UNIT_CLEAR" val="1"/>
  <p:tag name="KSO_WM_UNIT_LAYERLEVEL" val="1_1_1"/>
  <p:tag name="KSO_WM_UNIT_VALUE" val="16"/>
  <p:tag name="KSO_WM_UNIT_HIGHLIGHT" val="0"/>
  <p:tag name="KSO_WM_UNIT_COMPATIBLE" val="0"/>
  <p:tag name="KSO_WM_UNIT_PRESET_TEXT_INDEX" val="4"/>
  <p:tag name="KSO_WM_UNIT_PRESET_TEXT_LEN" val="26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18"/>
  <p:tag name="KSO_WM_UNIT_ID" val="diagram439_3*l_i*1_18"/>
  <p:tag name="KSO_WM_UNIT_CLEAR" val="1"/>
  <p:tag name="KSO_WM_UNIT_LAYERLEVEL" val="1_1"/>
  <p:tag name="KSO_WM_DIAGRAM_GROUP_CODE" val="l1-1"/>
  <p:tag name="KSO_WM_UNIT_FILL_FORE_SCHEMECOLOR_INDEX" val="8"/>
  <p:tag name="KSO_WM_UNIT_FILL_TYPE" val="1"/>
  <p:tag name="KSO_WM_UNIT_USESOURCEFORMAT_APPLY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19"/>
  <p:tag name="KSO_WM_UNIT_ID" val="diagram439_3*l_i*1_19"/>
  <p:tag name="KSO_WM_UNIT_CLEAR" val="1"/>
  <p:tag name="KSO_WM_UNIT_LAYERLEVEL" val="1_1"/>
  <p:tag name="KSO_WM_DIAGRAM_GROUP_CODE" val="l1-1"/>
  <p:tag name="KSO_WM_UNIT_FILL_FORE_SCHEMECOLOR_INDEX" val="8"/>
  <p:tag name="KSO_WM_UNIT_FILL_TYPE" val="1"/>
  <p:tag name="KSO_WM_UNIT_USESOURCEFORMAT_APPLY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20"/>
  <p:tag name="KSO_WM_UNIT_ID" val="diagram439_3*l_i*1_20"/>
  <p:tag name="KSO_WM_UNIT_CLEAR" val="1"/>
  <p:tag name="KSO_WM_UNIT_LAYERLEVEL" val="1_1"/>
  <p:tag name="KSO_WM_DIAGRAM_GROUP_CODE" val="l1-1"/>
  <p:tag name="KSO_WM_UNIT_FILL_FORE_SCHEMECOLOR_INDEX" val="8"/>
  <p:tag name="KSO_WM_UNIT_FILL_TYPE" val="1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2"/>
  <p:tag name="KSO_WM_UNIT_ID" val="diagram439_3*l_i*1_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4"/>
  <p:tag name="KSO_WM_UNIT_ID" val="diagram439_3*l_i*1_4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5"/>
  <p:tag name="KSO_WM_UNIT_ID" val="diagram439_3*l_i*1_5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USESOURCEFORMAT_APPLY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6"/>
  <p:tag name="KSO_WM_UNIT_ID" val="diagram439_3*l_i*1_6"/>
  <p:tag name="KSO_WM_UNIT_CLEAR" val="1"/>
  <p:tag name="KSO_WM_UNIT_LAYERLEVEL" val="1_1"/>
  <p:tag name="KSO_WM_DIAGRAM_GROUP_CODE" val="l1-1"/>
  <p:tag name="KSO_WM_UNIT_FILL_FORE_SCHEMECOLOR_INDEX" val="7"/>
  <p:tag name="KSO_WM_UNIT_FILL_TYPE" val="1"/>
  <p:tag name="KSO_WM_UNIT_USESOURCEFORMAT_APPLY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h_f"/>
  <p:tag name="KSO_WM_UNIT_INDEX" val="1_3_1"/>
  <p:tag name="KSO_WM_UNIT_ID" val="diagram439_3*l_h_f*1_3_1"/>
  <p:tag name="KSO_WM_UNIT_CLEAR" val="1"/>
  <p:tag name="KSO_WM_UNIT_LAYERLEVEL" val="1_1_1"/>
  <p:tag name="KSO_WM_UNIT_VALUE" val="16"/>
  <p:tag name="KSO_WM_UNIT_HIGHLIGHT" val="0"/>
  <p:tag name="KSO_WM_UNIT_COMPATIBLE" val="0"/>
  <p:tag name="KSO_WM_UNIT_PRESET_TEXT_INDEX" val="4"/>
  <p:tag name="KSO_WM_UNIT_PRESET_TEXT_LEN" val="26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7"/>
  <p:tag name="KSO_WM_UNIT_ID" val="diagram439_3*l_i*1_7"/>
  <p:tag name="KSO_WM_UNIT_CLEAR" val="1"/>
  <p:tag name="KSO_WM_UNIT_LAYERLEVEL" val="1_1"/>
  <p:tag name="KSO_WM_DIAGRAM_GROUP_CODE" val="l1-1"/>
  <p:tag name="KSO_WM_UNIT_FILL_FORE_SCHEMECOLOR_INDEX" val="7"/>
  <p:tag name="KSO_WM_UNIT_FILL_TYPE" val="1"/>
  <p:tag name="KSO_WM_UNIT_USESOURCEFORMAT_APPLY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439"/>
  <p:tag name="KSO_WM_UNIT_TYPE" val="l_i"/>
  <p:tag name="KSO_WM_UNIT_INDEX" val="1_9"/>
  <p:tag name="KSO_WM_UNIT_ID" val="diagram439_3*l_i*1_9"/>
  <p:tag name="KSO_WM_UNIT_CLEAR" val="1"/>
  <p:tag name="KSO_WM_UNIT_LAYERLEVEL" val="1_1"/>
  <p:tag name="KSO_WM_DIAGRAM_GROUP_CODE" val="l1-1"/>
  <p:tag name="KSO_WM_UNIT_FILL_FORE_SCHEMECOLOR_INDEX" val="7"/>
  <p:tag name="KSO_WM_UNIT_FILL_TYPE" val="1"/>
  <p:tag name="KSO_WM_UNIT_USESOURCEFORMAT_APPLY" val="1"/>
</p:tagLst>
</file>

<file path=ppt/theme/theme1.xml><?xml version="1.0" encoding="utf-8"?>
<a:theme xmlns:a="http://schemas.openxmlformats.org/drawingml/2006/main" name="1_Synopsys Default Template">
  <a:themeElements>
    <a:clrScheme name="Synopsys Default Color Palette (Vibrant)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F2683"/>
      </a:accent1>
      <a:accent2>
        <a:srgbClr val="F69008"/>
      </a:accent2>
      <a:accent3>
        <a:srgbClr val="46AA42"/>
      </a:accent3>
      <a:accent4>
        <a:srgbClr val="C41300"/>
      </a:accent4>
      <a:accent5>
        <a:srgbClr val="BCBCBC"/>
      </a:accent5>
      <a:accent6>
        <a:srgbClr val="0072AC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592</Words>
  <Application>Microsoft Office PowerPoint</Application>
  <PresentationFormat>全屏显示(4:3)</PresentationFormat>
  <Paragraphs>161</Paragraphs>
  <Slides>21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黑体</vt:lpstr>
      <vt:lpstr>宋体</vt:lpstr>
      <vt:lpstr>微软雅黑</vt:lpstr>
      <vt:lpstr>Arial</vt:lpstr>
      <vt:lpstr>Arial Black</vt:lpstr>
      <vt:lpstr>Calibri</vt:lpstr>
      <vt:lpstr>Times New Roman</vt:lpstr>
      <vt:lpstr>Wingdings</vt:lpstr>
      <vt:lpstr>1_Synopsys Default Template</vt:lpstr>
      <vt:lpstr>PowerPoint 演示文稿</vt:lpstr>
      <vt:lpstr>防走失安全检测系统</vt:lpstr>
      <vt:lpstr>Agenda</vt:lpstr>
      <vt:lpstr>Agenda</vt:lpstr>
      <vt:lpstr>PowerPoint 演示文稿</vt:lpstr>
      <vt:lpstr>PowerPoint 演示文稿</vt:lpstr>
      <vt:lpstr>Agenda</vt:lpstr>
      <vt:lpstr>PowerPoint 演示文稿</vt:lpstr>
      <vt:lpstr>PowerPoint 演示文稿</vt:lpstr>
      <vt:lpstr>PowerPoint 演示文稿</vt:lpstr>
      <vt:lpstr>PowerPoint 演示文稿</vt:lpstr>
      <vt:lpstr>实物展示</vt:lpstr>
      <vt:lpstr>Agenda</vt:lpstr>
      <vt:lpstr>PowerPoint 演示文稿</vt:lpstr>
      <vt:lpstr>创新点</vt:lpstr>
      <vt:lpstr>Agenda</vt:lpstr>
      <vt:lpstr>PowerPoint 演示文稿</vt:lpstr>
      <vt:lpstr>Agenda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Tu</dc:creator>
  <cp:lastModifiedBy>Administrator</cp:lastModifiedBy>
  <cp:revision>452</cp:revision>
  <dcterms:created xsi:type="dcterms:W3CDTF">1900-01-01T00:00:00Z</dcterms:created>
  <dcterms:modified xsi:type="dcterms:W3CDTF">2019-07-24T14:30:09Z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2052-11.1.0.8597</vt:lpwstr>
  </property>
</Properties>
</file>